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80" r:id="rId24"/>
    <p:sldId id="282" r:id="rId25"/>
    <p:sldId id="281" r:id="rId26"/>
    <p:sldId id="283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0DE96-8761-4C67-9FBC-4870F70FDF75}" type="datetimeFigureOut">
              <a:rPr lang="en-US" smtClean="0"/>
              <a:pPr/>
              <a:t>10/2/2009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F016C-ECC3-4CCB-BDF4-63857035F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F016C-ECC3-4CCB-BDF4-63857035FE9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AF4B9-F8F5-4C9F-B042-635F80DF09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BF481-1794-4786-B0D9-AFF1E359F4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4BD79-3DEB-43BE-B81B-4736FD79B0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43957-C713-498C-8F04-6C4FC6CB8B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103A65-A9B9-4FC9-867A-D9318B16B6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648869-7B38-4878-BC3D-0BBDDEA8E0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28F27D-A9EB-49EC-9DC8-33DE2712CE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42E3C-F591-4D98-A354-A149DDBF56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D12D4-1F3F-438B-AF00-77C3F9A907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783BB5-B4B1-464A-B164-7EAFE5A2F5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EBEC2F-FC7F-4191-82F7-A03BCDC1C3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AFBEFF-002E-410D-8A29-6572BB7256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/>
              <a:t> </a:t>
            </a:r>
            <a:r>
              <a:rPr lang="en-US" sz="4800" smtClean="0"/>
              <a:t>Chapter 3</a:t>
            </a:r>
          </a:p>
          <a:p>
            <a:pPr algn="ctr" eaLnBrk="1" hangingPunct="1">
              <a:buFontTx/>
              <a:buNone/>
            </a:pPr>
            <a:endParaRPr lang="en-US" sz="4800" smtClean="0"/>
          </a:p>
          <a:p>
            <a:pPr algn="ctr" eaLnBrk="1" hangingPunct="1">
              <a:buFontTx/>
              <a:buNone/>
            </a:pPr>
            <a:r>
              <a:rPr lang="en-US" sz="4800" smtClean="0"/>
              <a:t>Linear Equations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685800"/>
          </a:xfrm>
        </p:spPr>
        <p:txBody>
          <a:bodyPr/>
          <a:lstStyle/>
          <a:p>
            <a:pPr eaLnBrk="1" hangingPunct="1"/>
            <a:r>
              <a:rPr lang="en-US" sz="2800" b="1" smtClean="0"/>
              <a:t>Ex 50 (Pg 175) Anti freeze mixture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0" y="990600"/>
            <a:ext cx="8382000" cy="4114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A radiator holds 4 gallons of fluid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x represents the amount of antifreeze that is </a:t>
            </a:r>
            <a:r>
              <a:rPr lang="en-US" sz="2400" u="sng" smtClean="0"/>
              <a:t>drained and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u="sng" smtClean="0"/>
              <a:t>replaced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The remaining amount is 4 – x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20 %   of         +    70 % of solution of  = 50% of solution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4 – x gallons                 x gallons                      4 gallons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0.20(4-x) + 0.70x = 0.50(4)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0.8 – 0.2x + 0.7x = 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0.5x = 1.2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x = 2.4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The amount of antifreeze to be drained and replaces is 2.4 gallons 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Geometric Formulas</a:t>
            </a:r>
            <a:r>
              <a:rPr lang="en-US" smtClean="0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914400"/>
            <a:ext cx="7772400" cy="5486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chemeClr val="tx2"/>
                </a:solidFill>
              </a:rPr>
              <a:t>Perimeter of triangle P =  a+b+c unit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chemeClr val="tx2"/>
                </a:solidFill>
              </a:rPr>
              <a:t>Area of triangle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chemeClr val="tx2"/>
                </a:solidFill>
              </a:rPr>
              <a:t>A = ½ bh sq.unit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b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chemeClr val="tx2"/>
                </a:solidFill>
              </a:rPr>
              <a:t>Area of Rectangle =LW sq.unit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chemeClr val="tx2"/>
                </a:solidFill>
              </a:rPr>
              <a:t>Perimeter  P = 2(L + W) unit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b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chemeClr val="tx2"/>
                </a:solidFill>
              </a:rPr>
              <a:t>Area of Parallelogram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chemeClr val="tx2"/>
                </a:solidFill>
              </a:rPr>
              <a:t>A = bh sq.unit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b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chemeClr val="tx2"/>
                </a:solidFill>
              </a:rPr>
              <a:t>Area &amp; Volume of cylinder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chemeClr val="tx2"/>
                </a:solidFill>
              </a:rPr>
              <a:t>A = 2  rh sq.unit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chemeClr val="tx2"/>
                </a:solidFill>
              </a:rPr>
              <a:t>V =</a:t>
            </a:r>
            <a:r>
              <a:rPr lang="en-US" sz="2400" b="1" smtClean="0">
                <a:solidFill>
                  <a:schemeClr val="tx2"/>
                </a:solidFill>
              </a:rPr>
              <a:t>   </a:t>
            </a:r>
            <a:r>
              <a:rPr lang="en-US" sz="2000" b="1" smtClean="0">
                <a:solidFill>
                  <a:schemeClr val="tx2"/>
                </a:solidFill>
              </a:rPr>
              <a:t>r</a:t>
            </a:r>
            <a:r>
              <a:rPr lang="en-US" sz="2800" b="1" baseline="30000" smtClean="0">
                <a:solidFill>
                  <a:schemeClr val="tx2"/>
                </a:solidFill>
                <a:cs typeface="Times New Roman" pitchFamily="18" charset="0"/>
              </a:rPr>
              <a:t>2</a:t>
            </a:r>
            <a:r>
              <a:rPr lang="en-US" sz="2800" b="1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600" b="1" smtClean="0">
                <a:solidFill>
                  <a:schemeClr val="tx2"/>
                </a:solidFill>
                <a:cs typeface="Times New Roman" pitchFamily="18" charset="0"/>
              </a:rPr>
              <a:t>h cu.unit</a:t>
            </a:r>
            <a:endParaRPr lang="en-US" sz="2000" b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chemeClr val="tx2"/>
                </a:solidFill>
              </a:rPr>
              <a:t>Area &amp; Volume of a cube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chemeClr val="tx2"/>
                </a:solidFill>
              </a:rPr>
              <a:t>A = 6a</a:t>
            </a:r>
            <a:r>
              <a:rPr lang="en-US" sz="2800" b="1" baseline="30000" smtClean="0">
                <a:solidFill>
                  <a:schemeClr val="tx2"/>
                </a:solidFill>
                <a:cs typeface="Times New Roman" pitchFamily="18" charset="0"/>
              </a:rPr>
              <a:t>2 sq.unit</a:t>
            </a:r>
            <a:endParaRPr lang="en-US" sz="2000" b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chemeClr val="tx2"/>
                </a:solidFill>
              </a:rPr>
              <a:t>V = a</a:t>
            </a:r>
            <a:r>
              <a:rPr lang="en-US" sz="2800" b="1" baseline="30000" smtClean="0">
                <a:solidFill>
                  <a:schemeClr val="tx2"/>
                </a:solidFill>
                <a:cs typeface="Times New Roman" pitchFamily="18" charset="0"/>
              </a:rPr>
              <a:t>3 </a:t>
            </a:r>
            <a:r>
              <a:rPr lang="en-US" sz="2800" b="1" smtClean="0">
                <a:solidFill>
                  <a:schemeClr val="tx2"/>
                </a:solidFill>
                <a:cs typeface="Times New Roman" pitchFamily="18" charset="0"/>
              </a:rPr>
              <a:t>cu.unit</a:t>
            </a:r>
          </a:p>
        </p:txBody>
      </p:sp>
      <p:sp>
        <p:nvSpPr>
          <p:cNvPr id="1030" name="AutoShape 4"/>
          <p:cNvSpPr>
            <a:spLocks noChangeArrowheads="1"/>
          </p:cNvSpPr>
          <p:nvPr/>
        </p:nvSpPr>
        <p:spPr bwMode="auto">
          <a:xfrm>
            <a:off x="7315200" y="3886200"/>
            <a:ext cx="1066800" cy="1447800"/>
          </a:xfrm>
          <a:prstGeom prst="can">
            <a:avLst>
              <a:gd name="adj" fmla="val 3392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AutoShape 5"/>
          <p:cNvSpPr>
            <a:spLocks noChangeArrowheads="1"/>
          </p:cNvSpPr>
          <p:nvPr/>
        </p:nvSpPr>
        <p:spPr bwMode="auto">
          <a:xfrm>
            <a:off x="6934200" y="609600"/>
            <a:ext cx="1524000" cy="1066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    h</a:t>
            </a:r>
          </a:p>
        </p:txBody>
      </p:sp>
      <p:sp>
        <p:nvSpPr>
          <p:cNvPr id="1032" name="AutoShape 6"/>
          <p:cNvSpPr>
            <a:spLocks noChangeArrowheads="1"/>
          </p:cNvSpPr>
          <p:nvPr/>
        </p:nvSpPr>
        <p:spPr bwMode="auto">
          <a:xfrm>
            <a:off x="7315200" y="5638800"/>
            <a:ext cx="1066800" cy="1066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7"/>
          <p:cNvSpPr>
            <a:spLocks noChangeArrowheads="1"/>
          </p:cNvSpPr>
          <p:nvPr/>
        </p:nvSpPr>
        <p:spPr bwMode="auto">
          <a:xfrm>
            <a:off x="7162800" y="2057400"/>
            <a:ext cx="1371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AutoShape 8"/>
          <p:cNvSpPr>
            <a:spLocks noChangeArrowheads="1"/>
          </p:cNvSpPr>
          <p:nvPr/>
        </p:nvSpPr>
        <p:spPr bwMode="auto">
          <a:xfrm>
            <a:off x="7086600" y="2971800"/>
            <a:ext cx="1447800" cy="533400"/>
          </a:xfrm>
          <a:prstGeom prst="parallelogram">
            <a:avLst>
              <a:gd name="adj" fmla="val 678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  <a:p>
            <a:pPr algn="ctr"/>
            <a:endParaRPr lang="en-US">
              <a:latin typeface="Times New Roman" pitchFamily="18" charset="0"/>
            </a:endParaRPr>
          </a:p>
          <a:p>
            <a:pPr algn="ctr"/>
            <a:r>
              <a:rPr lang="en-US">
                <a:latin typeface="Times New Roman" pitchFamily="18" charset="0"/>
              </a:rPr>
              <a:t>h</a:t>
            </a:r>
          </a:p>
          <a:p>
            <a:pPr algn="ctr"/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035" name="Line 9"/>
          <p:cNvSpPr>
            <a:spLocks noChangeShapeType="1"/>
          </p:cNvSpPr>
          <p:nvPr/>
        </p:nvSpPr>
        <p:spPr bwMode="auto">
          <a:xfrm>
            <a:off x="7467600" y="2971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6" name="Arc 10"/>
          <p:cNvSpPr>
            <a:spLocks/>
          </p:cNvSpPr>
          <p:nvPr/>
        </p:nvSpPr>
        <p:spPr bwMode="auto">
          <a:xfrm rot="11474567" flipV="1">
            <a:off x="7310438" y="5040313"/>
            <a:ext cx="1104900" cy="257175"/>
          </a:xfrm>
          <a:custGeom>
            <a:avLst/>
            <a:gdLst>
              <a:gd name="T0" fmla="*/ 0 w 24098"/>
              <a:gd name="T1" fmla="*/ 1829859 h 24265"/>
              <a:gd name="T2" fmla="*/ 2147483647 w 24098"/>
              <a:gd name="T3" fmla="*/ 306177905 h 24265"/>
              <a:gd name="T4" fmla="*/ 2147483647 w 24098"/>
              <a:gd name="T5" fmla="*/ 272551020 h 24265"/>
              <a:gd name="T6" fmla="*/ 0 60000 65536"/>
              <a:gd name="T7" fmla="*/ 0 60000 65536"/>
              <a:gd name="T8" fmla="*/ 0 60000 65536"/>
              <a:gd name="T9" fmla="*/ 0 w 24098"/>
              <a:gd name="T10" fmla="*/ 0 h 24265"/>
              <a:gd name="T11" fmla="*/ 24098 w 24098"/>
              <a:gd name="T12" fmla="*/ 24265 h 242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98" h="24265" fill="none" extrusionOk="0">
                <a:moveTo>
                  <a:pt x="-1" y="144"/>
                </a:moveTo>
                <a:cubicBezTo>
                  <a:pt x="829" y="48"/>
                  <a:pt x="1663" y="-1"/>
                  <a:pt x="2498" y="0"/>
                </a:cubicBezTo>
                <a:cubicBezTo>
                  <a:pt x="14427" y="0"/>
                  <a:pt x="24098" y="9670"/>
                  <a:pt x="24098" y="21600"/>
                </a:cubicBezTo>
                <a:cubicBezTo>
                  <a:pt x="24098" y="22490"/>
                  <a:pt x="24042" y="23380"/>
                  <a:pt x="23932" y="24264"/>
                </a:cubicBezTo>
              </a:path>
              <a:path w="24098" h="24265" stroke="0" extrusionOk="0">
                <a:moveTo>
                  <a:pt x="-1" y="144"/>
                </a:moveTo>
                <a:cubicBezTo>
                  <a:pt x="829" y="48"/>
                  <a:pt x="1663" y="-1"/>
                  <a:pt x="2498" y="0"/>
                </a:cubicBezTo>
                <a:cubicBezTo>
                  <a:pt x="14427" y="0"/>
                  <a:pt x="24098" y="9670"/>
                  <a:pt x="24098" y="21600"/>
                </a:cubicBezTo>
                <a:cubicBezTo>
                  <a:pt x="24098" y="22490"/>
                  <a:pt x="24042" y="23380"/>
                  <a:pt x="23932" y="24264"/>
                </a:cubicBezTo>
                <a:lnTo>
                  <a:pt x="2498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Line 11"/>
          <p:cNvSpPr>
            <a:spLocks noChangeShapeType="1"/>
          </p:cNvSpPr>
          <p:nvPr/>
        </p:nvSpPr>
        <p:spPr bwMode="auto">
          <a:xfrm>
            <a:off x="7772400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" name="Text Box 12"/>
          <p:cNvSpPr txBox="1">
            <a:spLocks noChangeArrowheads="1"/>
          </p:cNvSpPr>
          <p:nvPr/>
        </p:nvSpPr>
        <p:spPr bwMode="auto">
          <a:xfrm>
            <a:off x="7832725" y="50673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r</a:t>
            </a:r>
          </a:p>
        </p:txBody>
      </p:sp>
      <p:sp>
        <p:nvSpPr>
          <p:cNvPr id="1039" name="Text Box 13"/>
          <p:cNvSpPr txBox="1">
            <a:spLocks noChangeArrowheads="1"/>
          </p:cNvSpPr>
          <p:nvPr/>
        </p:nvSpPr>
        <p:spPr bwMode="auto">
          <a:xfrm>
            <a:off x="8442325" y="43053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h</a:t>
            </a:r>
          </a:p>
        </p:txBody>
      </p:sp>
      <p:sp>
        <p:nvSpPr>
          <p:cNvPr id="1040" name="Text Box 14"/>
          <p:cNvSpPr txBox="1">
            <a:spLocks noChangeArrowheads="1"/>
          </p:cNvSpPr>
          <p:nvPr/>
        </p:nvSpPr>
        <p:spPr bwMode="auto">
          <a:xfrm>
            <a:off x="6858000" y="5486400"/>
            <a:ext cx="193357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                            </a:t>
            </a:r>
          </a:p>
          <a:p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                            </a:t>
            </a:r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a</a:t>
            </a:r>
          </a:p>
          <a:p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                            </a:t>
            </a:r>
          </a:p>
          <a:p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                            </a:t>
            </a:r>
          </a:p>
          <a:p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               </a:t>
            </a:r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041" name="Text Box 15"/>
          <p:cNvSpPr txBox="1">
            <a:spLocks noChangeArrowheads="1"/>
          </p:cNvSpPr>
          <p:nvPr/>
        </p:nvSpPr>
        <p:spPr bwMode="auto">
          <a:xfrm>
            <a:off x="8153400" y="6491288"/>
            <a:ext cx="355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042" name="Text Box 16"/>
          <p:cNvSpPr txBox="1">
            <a:spLocks noChangeArrowheads="1"/>
          </p:cNvSpPr>
          <p:nvPr/>
        </p:nvSpPr>
        <p:spPr bwMode="auto">
          <a:xfrm>
            <a:off x="6537325" y="952500"/>
            <a:ext cx="7016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a 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                         </a:t>
            </a:r>
          </a:p>
          <a:p>
            <a:endParaRPr lang="en-US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                    </a:t>
            </a:r>
          </a:p>
          <a:p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                      </a:t>
            </a:r>
          </a:p>
        </p:txBody>
      </p:sp>
      <p:sp>
        <p:nvSpPr>
          <p:cNvPr id="1043" name="Text Box 17"/>
          <p:cNvSpPr txBox="1">
            <a:spLocks noChangeArrowheads="1"/>
          </p:cNvSpPr>
          <p:nvPr/>
        </p:nvSpPr>
        <p:spPr bwMode="auto">
          <a:xfrm>
            <a:off x="7756525" y="26289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1044" name="Text Box 18"/>
          <p:cNvSpPr txBox="1">
            <a:spLocks noChangeArrowheads="1"/>
          </p:cNvSpPr>
          <p:nvPr/>
        </p:nvSpPr>
        <p:spPr bwMode="auto">
          <a:xfrm>
            <a:off x="8594725" y="22479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W</a:t>
            </a:r>
          </a:p>
        </p:txBody>
      </p:sp>
      <p:graphicFrame>
        <p:nvGraphicFramePr>
          <p:cNvPr id="1026" name="Object 19"/>
          <p:cNvGraphicFramePr>
            <a:graphicFrameLocks noChangeAspect="1"/>
          </p:cNvGraphicFramePr>
          <p:nvPr/>
        </p:nvGraphicFramePr>
        <p:xfrm>
          <a:off x="1524000" y="5181600"/>
          <a:ext cx="139700" cy="139700"/>
        </p:xfrm>
        <a:graphic>
          <a:graphicData uri="http://schemas.openxmlformats.org/presentationml/2006/ole">
            <p:oleObj spid="_x0000_s1026" name="Equation" r:id="rId3" imgW="139680" imgH="139680" progId="Equation.3">
              <p:embed/>
            </p:oleObj>
          </a:graphicData>
        </a:graphic>
      </p:graphicFrame>
      <p:sp>
        <p:nvSpPr>
          <p:cNvPr id="1045" name="Text Box 20"/>
          <p:cNvSpPr txBox="1">
            <a:spLocks noChangeArrowheads="1"/>
          </p:cNvSpPr>
          <p:nvPr/>
        </p:nvSpPr>
        <p:spPr bwMode="auto">
          <a:xfrm>
            <a:off x="8366125" y="952500"/>
            <a:ext cx="285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1046" name="Text Box 21"/>
          <p:cNvSpPr txBox="1">
            <a:spLocks noChangeArrowheads="1"/>
          </p:cNvSpPr>
          <p:nvPr/>
        </p:nvSpPr>
        <p:spPr bwMode="auto">
          <a:xfrm>
            <a:off x="7604125" y="16383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047" name="Line 22"/>
          <p:cNvSpPr>
            <a:spLocks noChangeShapeType="1"/>
          </p:cNvSpPr>
          <p:nvPr/>
        </p:nvSpPr>
        <p:spPr bwMode="auto">
          <a:xfrm flipH="1">
            <a:off x="7696200" y="609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8" name="Line 23"/>
          <p:cNvSpPr>
            <a:spLocks noChangeShapeType="1"/>
          </p:cNvSpPr>
          <p:nvPr/>
        </p:nvSpPr>
        <p:spPr bwMode="auto">
          <a:xfrm>
            <a:off x="7696200" y="1524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9" name="Line 24"/>
          <p:cNvSpPr>
            <a:spLocks noChangeShapeType="1"/>
          </p:cNvSpPr>
          <p:nvPr/>
        </p:nvSpPr>
        <p:spPr bwMode="auto">
          <a:xfrm>
            <a:off x="7848600" y="1524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0" name="Line 25"/>
          <p:cNvSpPr>
            <a:spLocks noChangeShapeType="1"/>
          </p:cNvSpPr>
          <p:nvPr/>
        </p:nvSpPr>
        <p:spPr bwMode="auto">
          <a:xfrm>
            <a:off x="7467600" y="3352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1" name="Line 26"/>
          <p:cNvSpPr>
            <a:spLocks noChangeShapeType="1"/>
          </p:cNvSpPr>
          <p:nvPr/>
        </p:nvSpPr>
        <p:spPr bwMode="auto">
          <a:xfrm>
            <a:off x="7620000" y="3352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27" name="Object 27"/>
          <p:cNvGraphicFramePr>
            <a:graphicFrameLocks noChangeAspect="1"/>
          </p:cNvGraphicFramePr>
          <p:nvPr/>
        </p:nvGraphicFramePr>
        <p:xfrm>
          <a:off x="1676400" y="4724400"/>
          <a:ext cx="139700" cy="139700"/>
        </p:xfrm>
        <a:graphic>
          <a:graphicData uri="http://schemas.openxmlformats.org/presentationml/2006/ole">
            <p:oleObj spid="_x0000_s1027" name="Equation" r:id="rId4" imgW="139680" imgH="139680" progId="Equation.3">
              <p:embed/>
            </p:oleObj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33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b="1" smtClean="0">
                <a:solidFill>
                  <a:schemeClr val="tx1"/>
                </a:solidFill>
                <a:cs typeface="Times New Roman" pitchFamily="18" charset="0"/>
              </a:rPr>
              <a:t>3.3 Linear Inequality in One Variable</a:t>
            </a:r>
            <a:br>
              <a:rPr lang="en-US" sz="3600" b="1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3600" b="1" smtClean="0">
                <a:solidFill>
                  <a:schemeClr val="tx1"/>
                </a:solidFill>
                <a:cs typeface="Times New Roman" pitchFamily="18" charset="0"/>
              </a:rPr>
              <a:t> </a:t>
            </a:r>
            <a:br>
              <a:rPr lang="en-US" sz="3600" b="1" smtClean="0">
                <a:solidFill>
                  <a:schemeClr val="tx1"/>
                </a:solidFill>
                <a:cs typeface="Times New Roman" pitchFamily="18" charset="0"/>
              </a:rPr>
            </a:br>
            <a:endParaRPr lang="en-US" sz="3600" b="1" smtClean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8534400" cy="41148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>
                <a:cs typeface="Times New Roman" pitchFamily="18" charset="0"/>
              </a:rPr>
              <a:t>A </a:t>
            </a:r>
            <a:r>
              <a:rPr lang="en-US" sz="2800" b="1" u="sng" smtClean="0">
                <a:cs typeface="Times New Roman" pitchFamily="18" charset="0"/>
              </a:rPr>
              <a:t>linear inequality</a:t>
            </a:r>
            <a:r>
              <a:rPr lang="en-US" sz="2800" b="1" smtClean="0">
                <a:cs typeface="Times New Roman" pitchFamily="18" charset="0"/>
              </a:rPr>
              <a:t> in one variable is an inequality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>
                <a:cs typeface="Times New Roman" pitchFamily="18" charset="0"/>
              </a:rPr>
              <a:t>that can be written in the form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i="1" smtClean="0">
                <a:cs typeface="Times New Roman" pitchFamily="18" charset="0"/>
              </a:rPr>
              <a:t>ax + b &gt; 0</a:t>
            </a:r>
            <a:r>
              <a:rPr lang="en-US" sz="2800" b="1" smtClean="0">
                <a:cs typeface="Times New Roman" pitchFamily="18" charset="0"/>
              </a:rPr>
              <a:t>,  where </a:t>
            </a:r>
            <a:r>
              <a:rPr lang="en-US" sz="2800" b="1" i="1" smtClean="0">
                <a:cs typeface="Times New Roman" pitchFamily="18" charset="0"/>
              </a:rPr>
              <a:t>a = 0</a:t>
            </a:r>
            <a:r>
              <a:rPr lang="en-US" sz="2800" b="1" smtClean="0">
                <a:cs typeface="Times New Roman" pitchFamily="18" charset="0"/>
              </a:rPr>
              <a:t>. ( The symbol &gt; may be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>
                <a:cs typeface="Times New Roman" pitchFamily="18" charset="0"/>
              </a:rPr>
              <a:t>replaced with &gt;, &lt;, or &lt; 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800" b="1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>
                <a:cs typeface="Times New Roman" pitchFamily="18" charset="0"/>
              </a:rPr>
              <a:t>There are similarities among linear functions,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>
                <a:cs typeface="Times New Roman" pitchFamily="18" charset="0"/>
              </a:rPr>
              <a:t>equations, and inequalities. A </a:t>
            </a:r>
            <a:r>
              <a:rPr lang="en-US" sz="2800" b="1" u="sng" smtClean="0">
                <a:cs typeface="Times New Roman" pitchFamily="18" charset="0"/>
              </a:rPr>
              <a:t>linear function</a:t>
            </a:r>
            <a:r>
              <a:rPr lang="en-US" sz="2800" b="1" smtClean="0">
                <a:cs typeface="Times New Roman" pitchFamily="18" charset="0"/>
              </a:rPr>
              <a:t> is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>
                <a:cs typeface="Times New Roman" pitchFamily="18" charset="0"/>
              </a:rPr>
              <a:t>given by </a:t>
            </a:r>
            <a:r>
              <a:rPr lang="en-US" sz="2800" b="1" i="1" smtClean="0">
                <a:cs typeface="Times New Roman" pitchFamily="18" charset="0"/>
              </a:rPr>
              <a:t>f(x) = ax + b</a:t>
            </a:r>
            <a:r>
              <a:rPr lang="en-US" sz="2800" b="1" smtClean="0">
                <a:cs typeface="Times New Roman" pitchFamily="18" charset="0"/>
              </a:rPr>
              <a:t>, a linear equation by </a:t>
            </a:r>
            <a:r>
              <a:rPr lang="en-US" sz="2800" b="1" i="1" smtClean="0">
                <a:cs typeface="Times New Roman" pitchFamily="18" charset="0"/>
              </a:rPr>
              <a:t>ax + b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i="1" smtClean="0">
                <a:cs typeface="Times New Roman" pitchFamily="18" charset="0"/>
              </a:rPr>
              <a:t>= 0,</a:t>
            </a:r>
            <a:r>
              <a:rPr lang="en-US" sz="2800" b="1" smtClean="0">
                <a:cs typeface="Times New Roman" pitchFamily="18" charset="0"/>
              </a:rPr>
              <a:t> and a </a:t>
            </a:r>
            <a:r>
              <a:rPr lang="en-US" sz="2800" b="1" u="sng" smtClean="0">
                <a:cs typeface="Times New Roman" pitchFamily="18" charset="0"/>
              </a:rPr>
              <a:t>linear inequality</a:t>
            </a:r>
            <a:r>
              <a:rPr lang="en-US" sz="2800" b="1" smtClean="0">
                <a:cs typeface="Times New Roman" pitchFamily="18" charset="0"/>
              </a:rPr>
              <a:t> by </a:t>
            </a:r>
            <a:r>
              <a:rPr lang="en-US" sz="2800" b="1" i="1" smtClean="0">
                <a:cs typeface="Times New Roman" pitchFamily="18" charset="0"/>
              </a:rPr>
              <a:t>ax + b &gt; 0</a:t>
            </a:r>
            <a:r>
              <a:rPr lang="en-US" sz="2800" b="1" smtClean="0">
                <a:cs typeface="Times New Roman" pitchFamily="18" charset="0"/>
              </a:rPr>
              <a:t>.</a:t>
            </a:r>
            <a:r>
              <a:rPr lang="en-US" sz="2800" b="1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H="1">
            <a:off x="2209800" y="2895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5334000" y="40386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H="1">
            <a:off x="5562600" y="5029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3429000" y="3124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3200400" y="29718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H="1">
            <a:off x="3048000" y="22860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pPr eaLnBrk="1" hangingPunct="1"/>
            <a:r>
              <a:rPr lang="en-US" sz="4000" b="1" smtClean="0">
                <a:cs typeface="Times New Roman" pitchFamily="18" charset="0"/>
              </a:rPr>
              <a:t>3.3 Properties of Inequalities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 fontScale="92500" lnSpcReduction="20000"/>
          </a:bodyPr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chemeClr val="tx2"/>
                </a:solidFill>
                <a:cs typeface="Times New Roman" pitchFamily="18" charset="0"/>
              </a:rPr>
              <a:t>Let </a:t>
            </a:r>
            <a:r>
              <a:rPr lang="en-US" sz="2400" b="1" i="1" smtClean="0">
                <a:solidFill>
                  <a:schemeClr val="tx2"/>
                </a:solidFill>
                <a:cs typeface="Times New Roman" pitchFamily="18" charset="0"/>
              </a:rPr>
              <a:t>a, b, c</a:t>
            </a:r>
            <a:r>
              <a:rPr lang="en-US" sz="2400" b="1" smtClean="0">
                <a:solidFill>
                  <a:schemeClr val="tx2"/>
                </a:solidFill>
                <a:cs typeface="Times New Roman" pitchFamily="18" charset="0"/>
              </a:rPr>
              <a:t> be real numbers. 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i="1" smtClean="0">
                <a:solidFill>
                  <a:schemeClr val="tx2"/>
                </a:solidFill>
              </a:rPr>
              <a:t>a &lt; b</a:t>
            </a:r>
            <a:r>
              <a:rPr lang="en-US" sz="2400" b="1" smtClean="0">
                <a:solidFill>
                  <a:schemeClr val="tx2"/>
                </a:solidFill>
              </a:rPr>
              <a:t> and  </a:t>
            </a:r>
            <a:r>
              <a:rPr lang="en-US" sz="2400" b="1" i="1" smtClean="0">
                <a:solidFill>
                  <a:schemeClr val="tx2"/>
                </a:solidFill>
              </a:rPr>
              <a:t>a+c &lt;  b+c</a:t>
            </a:r>
            <a:r>
              <a:rPr lang="en-US" sz="2400" b="1" smtClean="0">
                <a:solidFill>
                  <a:schemeClr val="tx2"/>
                </a:solidFill>
              </a:rPr>
              <a:t> are equivalent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chemeClr val="tx2"/>
                </a:solidFill>
                <a:cs typeface="Times New Roman" pitchFamily="18" charset="0"/>
              </a:rPr>
              <a:t> ( The same number may be added to or subtracted from both sides of an inequality.)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endParaRPr lang="en-US" sz="2400" b="1" smtClean="0">
              <a:solidFill>
                <a:schemeClr val="tx2"/>
              </a:solidFill>
              <a:cs typeface="Times New Roman" pitchFamily="18" charset="0"/>
            </a:endParaRP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smtClean="0">
                <a:solidFill>
                  <a:schemeClr val="tx2"/>
                </a:solidFill>
              </a:rPr>
              <a:t>If </a:t>
            </a:r>
            <a:r>
              <a:rPr lang="en-US" sz="2400" b="1" i="1" smtClean="0">
                <a:solidFill>
                  <a:schemeClr val="tx2"/>
                </a:solidFill>
              </a:rPr>
              <a:t>c &gt; 0</a:t>
            </a:r>
            <a:r>
              <a:rPr lang="en-US" sz="2400" b="1" smtClean="0">
                <a:solidFill>
                  <a:schemeClr val="tx2"/>
                </a:solidFill>
              </a:rPr>
              <a:t>, then </a:t>
            </a:r>
            <a:r>
              <a:rPr lang="en-US" sz="2400" b="1" i="1" smtClean="0">
                <a:solidFill>
                  <a:schemeClr val="tx2"/>
                </a:solidFill>
              </a:rPr>
              <a:t>a &lt; b</a:t>
            </a:r>
            <a:r>
              <a:rPr lang="en-US" sz="2400" b="1" smtClean="0">
                <a:solidFill>
                  <a:schemeClr val="tx2"/>
                </a:solidFill>
              </a:rPr>
              <a:t> and </a:t>
            </a:r>
            <a:r>
              <a:rPr lang="en-US" sz="2400" b="1" i="1" smtClean="0">
                <a:solidFill>
                  <a:schemeClr val="tx2"/>
                </a:solidFill>
              </a:rPr>
              <a:t>ac &lt; bc</a:t>
            </a:r>
            <a:r>
              <a:rPr lang="en-US" sz="2400" b="1" smtClean="0">
                <a:solidFill>
                  <a:schemeClr val="tx2"/>
                </a:solidFill>
              </a:rPr>
              <a:t> are equivalent.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chemeClr val="tx2"/>
                </a:solidFill>
                <a:cs typeface="Times New Roman" pitchFamily="18" charset="0"/>
              </a:rPr>
              <a:t>(Both sides of an inequality may be multiplied or divided by the same positive number)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endParaRPr lang="en-US" sz="2400" b="1" smtClean="0">
              <a:solidFill>
                <a:schemeClr val="tx2"/>
              </a:solidFill>
              <a:cs typeface="Times New Roman" pitchFamily="18" charset="0"/>
            </a:endParaRP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smtClean="0">
                <a:solidFill>
                  <a:schemeClr val="tx2"/>
                </a:solidFill>
                <a:cs typeface="Times New Roman" pitchFamily="18" charset="0"/>
              </a:rPr>
              <a:t> If c&lt; 0, then a &lt; b and ac &gt; bc are equivalent.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sz="2400" b="1" u="sng" smtClean="0">
                <a:solidFill>
                  <a:schemeClr val="tx2"/>
                </a:solidFill>
                <a:cs typeface="Times New Roman" pitchFamily="18" charset="0"/>
              </a:rPr>
              <a:t>Each side of an inequality may be multiplied or divided by the same negative number provided the inequality symbol is reversed. 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chemeClr val="tx2"/>
                </a:solidFill>
                <a:cs typeface="Times New Roman" pitchFamily="18" charset="0"/>
              </a:rPr>
              <a:t> 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800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pPr eaLnBrk="1" hangingPunct="1"/>
            <a:endParaRPr lang="en-US" sz="24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0"/>
            <a:ext cx="8458200" cy="5257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u="sng" smtClean="0"/>
              <a:t>Examples of linear inequalities are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u="sng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2x + 1&lt; 0, 1-x &gt; 6, and 5x + 1 &lt; 3 – 2x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A solution to an inequality is a value of the variable that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makes the statement true. The set of all solutions is called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the </a:t>
            </a:r>
            <a:r>
              <a:rPr lang="en-US" sz="2000" b="1" u="sng" smtClean="0"/>
              <a:t>solution set</a:t>
            </a:r>
            <a:r>
              <a:rPr lang="en-US" sz="2000" b="1" smtClean="0"/>
              <a:t>. Two inequalities are equivalent if they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have the same solution set.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u="sng" smtClean="0"/>
              <a:t>Inequalities frequently have infinitely many solutions</a:t>
            </a:r>
            <a:r>
              <a:rPr lang="en-US" sz="2000" b="1" smtClean="0"/>
              <a:t>. For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example, the solution set to the inequality x- 5&gt; 0 includes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all real numbers greater than 5, which can be written as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x &gt; 5.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Using </a:t>
            </a:r>
            <a:r>
              <a:rPr lang="en-US" sz="2000" b="1" u="sng" smtClean="0"/>
              <a:t>set builder notation</a:t>
            </a:r>
            <a:r>
              <a:rPr lang="en-US" sz="2000" b="1" smtClean="0"/>
              <a:t>, we can write the solution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set as { x    x &gt; 5 }.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u="sng" smtClean="0"/>
              <a:t>Meaning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This expression is read as “ the set of all real numbers x such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that x is greater than 5. “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1600200" y="3505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Ex -4 Graphical Solutions (Pg 182)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     </a:t>
            </a:r>
            <a:r>
              <a:rPr lang="en-US" sz="1400" b="1" smtClean="0">
                <a:solidFill>
                  <a:schemeClr val="tx2"/>
                </a:solidFill>
              </a:rPr>
              <a:t>350</a:t>
            </a:r>
          </a:p>
          <a:p>
            <a:pPr eaLnBrk="1" hangingPunct="1">
              <a:buFontTx/>
              <a:buNone/>
            </a:pPr>
            <a:r>
              <a:rPr lang="en-US" sz="1400" b="1" smtClean="0">
                <a:solidFill>
                  <a:schemeClr val="tx2"/>
                </a:solidFill>
              </a:rPr>
              <a:t>              300</a:t>
            </a:r>
          </a:p>
          <a:p>
            <a:pPr eaLnBrk="1" hangingPunct="1">
              <a:buFontTx/>
              <a:buNone/>
            </a:pPr>
            <a:r>
              <a:rPr lang="en-US" sz="1400" b="1" smtClean="0">
                <a:solidFill>
                  <a:schemeClr val="tx2"/>
                </a:solidFill>
              </a:rPr>
              <a:t>              250</a:t>
            </a:r>
          </a:p>
          <a:p>
            <a:pPr eaLnBrk="1" hangingPunct="1">
              <a:buFontTx/>
              <a:buNone/>
            </a:pPr>
            <a:r>
              <a:rPr lang="en-US" sz="1400" b="1" smtClean="0">
                <a:solidFill>
                  <a:schemeClr val="tx2"/>
                </a:solidFill>
              </a:rPr>
              <a:t>              200</a:t>
            </a:r>
          </a:p>
          <a:p>
            <a:pPr eaLnBrk="1" hangingPunct="1">
              <a:buFontTx/>
              <a:buNone/>
            </a:pPr>
            <a:r>
              <a:rPr lang="en-US" sz="1400" b="1" smtClean="0">
                <a:solidFill>
                  <a:schemeClr val="tx2"/>
                </a:solidFill>
              </a:rPr>
              <a:t>              150</a:t>
            </a:r>
          </a:p>
          <a:p>
            <a:pPr eaLnBrk="1" hangingPunct="1">
              <a:buFontTx/>
              <a:buNone/>
            </a:pPr>
            <a:r>
              <a:rPr lang="en-US" sz="1400" b="1" smtClean="0">
                <a:solidFill>
                  <a:schemeClr val="tx2"/>
                </a:solidFill>
              </a:rPr>
              <a:t>              100</a:t>
            </a:r>
          </a:p>
          <a:p>
            <a:pPr eaLnBrk="1" hangingPunct="1">
              <a:buFontTx/>
              <a:buNone/>
            </a:pPr>
            <a:r>
              <a:rPr lang="en-US" sz="1400" b="1" smtClean="0">
                <a:solidFill>
                  <a:schemeClr val="tx2"/>
                </a:solidFill>
              </a:rPr>
              <a:t>                50</a:t>
            </a:r>
            <a:endParaRPr lang="en-US" b="1" smtClean="0">
              <a:solidFill>
                <a:schemeClr val="tx2"/>
              </a:solidFill>
            </a:endParaRP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1676400" y="42672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V="1">
            <a:off x="1676400" y="16764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V="1">
            <a:off x="1676400" y="1981200"/>
            <a:ext cx="28194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V="1">
            <a:off x="1676400" y="2438400"/>
            <a:ext cx="3048000" cy="1447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2819400" y="1676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600200" y="1752600"/>
            <a:ext cx="3468688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                                  </a:t>
            </a:r>
          </a:p>
          <a:p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                                   </a:t>
            </a:r>
            <a:r>
              <a:rPr lang="en-US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="1" i="1" baseline="-30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b="1">
              <a:solidFill>
                <a:schemeClr val="tx2"/>
              </a:solidFill>
              <a:latin typeface="Times New Roman" pitchFamily="18" charset="0"/>
            </a:endParaRPr>
          </a:p>
          <a:p>
            <a:endParaRPr lang="en-US" b="1">
              <a:solidFill>
                <a:schemeClr val="tx2"/>
              </a:solidFill>
              <a:latin typeface="Times New Roman" pitchFamily="18" charset="0"/>
            </a:endParaRPr>
          </a:p>
          <a:p>
            <a:endParaRPr lang="en-US" b="1">
              <a:solidFill>
                <a:schemeClr val="tx2"/>
              </a:solidFill>
              <a:latin typeface="Times New Roman" pitchFamily="18" charset="0"/>
            </a:endParaRPr>
          </a:p>
          <a:p>
            <a:endParaRPr lang="en-US" b="1">
              <a:solidFill>
                <a:schemeClr val="tx2"/>
              </a:solidFill>
              <a:latin typeface="Times New Roman" pitchFamily="18" charset="0"/>
            </a:endParaRPr>
          </a:p>
          <a:p>
            <a:endParaRPr lang="en-US" b="1">
              <a:solidFill>
                <a:schemeClr val="tx2"/>
              </a:solidFill>
              <a:latin typeface="Times New Roman" pitchFamily="18" charset="0"/>
            </a:endParaRPr>
          </a:p>
          <a:p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="1" i="1" baseline="-30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                                                </a:t>
            </a:r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="1" i="1" baseline="-30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="1">
              <a:solidFill>
                <a:schemeClr val="tx2"/>
              </a:solidFill>
              <a:latin typeface="Times New Roman" pitchFamily="18" charset="0"/>
            </a:endParaRPr>
          </a:p>
          <a:p>
            <a:endParaRPr lang="en-US" b="1">
              <a:solidFill>
                <a:schemeClr val="tx2"/>
              </a:solidFill>
              <a:latin typeface="Times New Roman" pitchFamily="18" charset="0"/>
            </a:endParaRPr>
          </a:p>
          <a:p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            </a:t>
            </a:r>
            <a:r>
              <a:rPr lang="en-US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="1" i="1" baseline="-30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               </a:t>
            </a:r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x = 2</a:t>
            </a:r>
          </a:p>
          <a:p>
            <a:endParaRPr lang="en-US" b="1">
              <a:solidFill>
                <a:schemeClr val="tx2"/>
              </a:solidFill>
              <a:latin typeface="Times New Roman" pitchFamily="18" charset="0"/>
            </a:endParaRPr>
          </a:p>
          <a:p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0       1        2      3      4</a:t>
            </a:r>
          </a:p>
          <a:p>
            <a:endParaRPr lang="en-US" b="1">
              <a:solidFill>
                <a:schemeClr val="tx2"/>
              </a:solidFill>
              <a:latin typeface="Times New Roman" pitchFamily="18" charset="0"/>
            </a:endParaRPr>
          </a:p>
          <a:p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             Time ( hours )</a:t>
            </a:r>
          </a:p>
          <a:p>
            <a:endParaRPr lang="en-US" b="1">
              <a:solidFill>
                <a:schemeClr val="tx2"/>
              </a:solidFill>
              <a:latin typeface="Times New Roman" pitchFamily="18" charset="0"/>
            </a:endParaRPr>
          </a:p>
          <a:p>
            <a:r>
              <a:rPr lang="en-US" sz="2400" b="1">
                <a:solidFill>
                  <a:schemeClr val="tx2"/>
                </a:solidFill>
                <a:latin typeface="Times New Roman" pitchFamily="18" charset="0"/>
              </a:rPr>
              <a:t>Distances of two cars</a:t>
            </a:r>
          </a:p>
        </p:txBody>
      </p:sp>
      <p:sp>
        <p:nvSpPr>
          <p:cNvPr id="16394" name="Text Box 11"/>
          <p:cNvSpPr txBox="1">
            <a:spLocks noChangeArrowheads="1"/>
          </p:cNvSpPr>
          <p:nvPr/>
        </p:nvSpPr>
        <p:spPr bwMode="auto">
          <a:xfrm>
            <a:off x="0" y="1676400"/>
            <a:ext cx="17526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Distance</a:t>
            </a:r>
          </a:p>
          <a:p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(miles)</a:t>
            </a:r>
          </a:p>
        </p:txBody>
      </p:sp>
      <p:sp>
        <p:nvSpPr>
          <p:cNvPr id="16395" name="Text Box 12"/>
          <p:cNvSpPr txBox="1">
            <a:spLocks noChangeArrowheads="1"/>
          </p:cNvSpPr>
          <p:nvPr/>
        </p:nvSpPr>
        <p:spPr bwMode="auto">
          <a:xfrm>
            <a:off x="5018088" y="3048000"/>
            <a:ext cx="4175125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="1" i="1" baseline="-30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&lt; </a:t>
            </a:r>
            <a:r>
              <a:rPr lang="en-US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="1" i="1" baseline="-30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US" sz="2000" b="1" i="1" baseline="-30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when x&lt; 2  car 1 is closer to Chicago than car 2</a:t>
            </a:r>
            <a:endParaRPr lang="en-US" sz="2000" b="1">
              <a:solidFill>
                <a:schemeClr val="tx2"/>
              </a:solidFill>
              <a:latin typeface="Times New Roman" pitchFamily="18" charset="0"/>
            </a:endParaRPr>
          </a:p>
          <a:p>
            <a:r>
              <a:rPr lang="en-US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="1" i="1" baseline="-30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b="1">
                <a:solidFill>
                  <a:schemeClr val="tx2"/>
                </a:solidFill>
                <a:latin typeface="Times New Roman" pitchFamily="18" charset="0"/>
              </a:rPr>
              <a:t> is below the graph of </a:t>
            </a:r>
            <a:r>
              <a:rPr lang="en-US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="1" i="1" baseline="-30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600" b="1">
              <a:solidFill>
                <a:schemeClr val="tx2"/>
              </a:solidFill>
              <a:latin typeface="Times New Roman" pitchFamily="18" charset="0"/>
            </a:endParaRPr>
          </a:p>
          <a:p>
            <a:r>
              <a:rPr lang="en-US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="1" i="1" baseline="-30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 &gt; </a:t>
            </a:r>
            <a:r>
              <a:rPr lang="en-US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="1" i="1" baseline="-30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  when x &gt; 2  Car 1 is farther from Chicago than Car 2</a:t>
            </a:r>
            <a:endParaRPr lang="en-US" b="1">
              <a:solidFill>
                <a:schemeClr val="tx2"/>
              </a:solidFill>
              <a:latin typeface="Times New Roman" pitchFamily="18" charset="0"/>
            </a:endParaRPr>
          </a:p>
          <a:p>
            <a:r>
              <a:rPr lang="en-US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="1" i="1" baseline="-30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above the graph of </a:t>
            </a:r>
            <a:r>
              <a:rPr lang="en-US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="1" i="1" baseline="-30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="1">
              <a:solidFill>
                <a:schemeClr val="tx2"/>
              </a:solidFill>
              <a:latin typeface="Times New Roman" pitchFamily="18" charset="0"/>
            </a:endParaRPr>
          </a:p>
          <a:p>
            <a:endParaRPr lang="en-US" sz="14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6396" name="Text Box 13"/>
          <p:cNvSpPr txBox="1">
            <a:spLocks noChangeArrowheads="1"/>
          </p:cNvSpPr>
          <p:nvPr/>
        </p:nvSpPr>
        <p:spPr bwMode="auto">
          <a:xfrm>
            <a:off x="5089525" y="2628900"/>
            <a:ext cx="41100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tx2"/>
                </a:solidFill>
                <a:latin typeface="Times New Roman" pitchFamily="18" charset="0"/>
              </a:rPr>
              <a:t>When x = 2 , </a:t>
            </a:r>
            <a:r>
              <a:rPr lang="en-US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="1" i="1" baseline="-30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= </a:t>
            </a:r>
            <a:r>
              <a:rPr lang="en-US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="1" i="1" baseline="-30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2, ie car 1 and car 2 both are 150 miles </a:t>
            </a:r>
          </a:p>
          <a:p>
            <a:r>
              <a:rPr lang="en-US" b="1" i="1" baseline="-30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From Chicago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 smtClean="0">
                <a:cs typeface="Times New Roman" pitchFamily="18" charset="0"/>
              </a:rPr>
              <a:t>…Continued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8382000" cy="4572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smtClean="0">
                <a:solidFill>
                  <a:schemeClr val="tx2"/>
                </a:solidFill>
                <a:cs typeface="Times New Roman" pitchFamily="18" charset="0"/>
              </a:rPr>
              <a:t>Ex 5  (Pg 183)     Solving an inequality graphically</a:t>
            </a:r>
          </a:p>
          <a:p>
            <a:pPr algn="ctr" eaLnBrk="1" hangingPunct="1">
              <a:buFontTx/>
              <a:buNone/>
            </a:pPr>
            <a:r>
              <a:rPr lang="en-US" sz="2800" smtClean="0">
                <a:solidFill>
                  <a:schemeClr val="tx2"/>
                </a:solidFill>
                <a:cs typeface="Times New Roman" pitchFamily="18" charset="0"/>
              </a:rPr>
              <a:t>Solve 5 – 3x &lt; x – 3</a:t>
            </a:r>
          </a:p>
          <a:p>
            <a:pPr algn="ctr" eaLnBrk="1" hangingPunct="1">
              <a:buFontTx/>
              <a:buNone/>
            </a:pPr>
            <a:r>
              <a:rPr lang="en-US" sz="2800" smtClean="0">
                <a:solidFill>
                  <a:schemeClr val="tx2"/>
                </a:solidFill>
                <a:cs typeface="Times New Roman" pitchFamily="18" charset="0"/>
              </a:rPr>
              <a:t>y</a:t>
            </a:r>
            <a:r>
              <a:rPr lang="en-US" sz="2800" baseline="-25000" smtClean="0">
                <a:solidFill>
                  <a:schemeClr val="tx2"/>
                </a:solidFill>
                <a:cs typeface="Times New Roman" pitchFamily="18" charset="0"/>
              </a:rPr>
              <a:t>1 </a:t>
            </a:r>
            <a:r>
              <a:rPr lang="en-US" sz="2800" smtClean="0">
                <a:solidFill>
                  <a:schemeClr val="tx2"/>
                </a:solidFill>
                <a:cs typeface="Times New Roman" pitchFamily="18" charset="0"/>
              </a:rPr>
              <a:t>= 5 – 3x and y</a:t>
            </a:r>
            <a:r>
              <a:rPr lang="en-US" sz="2800" baseline="-25000" smtClean="0">
                <a:solidFill>
                  <a:schemeClr val="tx2"/>
                </a:solidFill>
                <a:cs typeface="Times New Roman" pitchFamily="18" charset="0"/>
              </a:rPr>
              <a:t>2</a:t>
            </a:r>
            <a:r>
              <a:rPr lang="en-US" sz="2800" smtClean="0">
                <a:solidFill>
                  <a:schemeClr val="tx2"/>
                </a:solidFill>
                <a:cs typeface="Times New Roman" pitchFamily="18" charset="0"/>
              </a:rPr>
              <a:t> =  x – 3  Intersect at the point (2, -1)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381000" y="42672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1600200" y="26670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V="1">
            <a:off x="1066800" y="2667000"/>
            <a:ext cx="2895600" cy="2895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1600200" y="2971800"/>
            <a:ext cx="12192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0" y="4278313"/>
            <a:ext cx="3810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chemeClr val="tx2"/>
                </a:solidFill>
                <a:latin typeface="Times New Roman" pitchFamily="18" charset="0"/>
              </a:rPr>
              <a:t>   -4     -3     -2     -1    0     1     2     3     4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2346325" y="3059113"/>
            <a:ext cx="590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tx2"/>
                </a:solidFill>
                <a:latin typeface="Times New Roman" pitchFamily="18" charset="0"/>
              </a:rPr>
              <a:t>X = 2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752600" y="3429000"/>
            <a:ext cx="495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tx2"/>
                </a:solidFill>
                <a:latin typeface="Times New Roman" pitchFamily="18" charset="0"/>
              </a:rPr>
              <a:t>   y1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3276600" y="3733800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  <a:latin typeface="Times New Roman" pitchFamily="18" charset="0"/>
              </a:rPr>
              <a:t>y2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2590800" y="6019800"/>
            <a:ext cx="424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Thus 5 – 3x &lt; x – 3 is satisfied when x &gt; 2.</a:t>
            </a:r>
          </a:p>
          <a:p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The solution set is {x / x&gt; 2 }</a:t>
            </a:r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4572000" y="19050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4953000" y="6858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>
            <a:off x="6324600" y="6324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4953000" y="6629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3810000" y="62484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4022725" y="4305300"/>
            <a:ext cx="14335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="1" i="1" baseline="-30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= </a:t>
            </a:r>
            <a:r>
              <a:rPr lang="en-US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="1" i="1" baseline="-30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 when x = 2</a:t>
            </a:r>
            <a:endParaRPr lang="en-US" b="1">
              <a:solidFill>
                <a:schemeClr val="tx2"/>
              </a:solidFill>
              <a:latin typeface="Times New Roman" pitchFamily="18" charset="0"/>
            </a:endParaRPr>
          </a:p>
          <a:p>
            <a:endParaRPr lang="en-US" b="1">
              <a:solidFill>
                <a:schemeClr val="tx2"/>
              </a:solidFill>
              <a:latin typeface="Times New Roman" pitchFamily="18" charset="0"/>
            </a:endParaRPr>
          </a:p>
          <a:p>
            <a:endParaRPr lang="en-US" sz="14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3946525" y="4686300"/>
            <a:ext cx="3521075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="1" i="1" baseline="-30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&lt; </a:t>
            </a:r>
            <a:r>
              <a:rPr lang="en-US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="1" i="1" baseline="-30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 when x &gt; 2 , </a:t>
            </a:r>
            <a:r>
              <a:rPr lang="en-US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="1" i="1" baseline="-30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is below the graph of </a:t>
            </a:r>
            <a:r>
              <a:rPr lang="en-US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="1" i="1" baseline="-30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b="1">
              <a:solidFill>
                <a:schemeClr val="tx2"/>
              </a:solidFill>
              <a:latin typeface="Times New Roman" pitchFamily="18" charset="0"/>
            </a:endParaRPr>
          </a:p>
          <a:p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Combining the above  result</a:t>
            </a:r>
          </a:p>
          <a:p>
            <a:r>
              <a:rPr lang="en-US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="1" i="1" baseline="-30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&lt; </a:t>
            </a:r>
            <a:r>
              <a:rPr lang="en-US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="1" i="1" baseline="-30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    when x &gt;   2</a:t>
            </a:r>
            <a:endParaRPr lang="en-US" b="1">
              <a:solidFill>
                <a:schemeClr val="tx2"/>
              </a:solidFill>
              <a:latin typeface="Times New Roman" pitchFamily="18" charset="0"/>
            </a:endParaRPr>
          </a:p>
          <a:p>
            <a:endParaRPr lang="en-US" b="1">
              <a:solidFill>
                <a:schemeClr val="tx2"/>
              </a:solidFill>
              <a:latin typeface="Times New Roman" pitchFamily="18" charset="0"/>
            </a:endParaRPr>
          </a:p>
          <a:p>
            <a:endParaRPr lang="en-US" sz="14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4267200" y="55626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H="1">
            <a:off x="5181600" y="55626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1143000" y="4381500"/>
            <a:ext cx="6635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Times New Roman" pitchFamily="18" charset="0"/>
              </a:rPr>
              <a:t> -1</a:t>
            </a:r>
          </a:p>
          <a:p>
            <a:r>
              <a:rPr lang="en-US">
                <a:solidFill>
                  <a:schemeClr val="tx2"/>
                </a:solidFill>
                <a:latin typeface="Times New Roman" pitchFamily="18" charset="0"/>
              </a:rPr>
              <a:t>-2</a:t>
            </a:r>
          </a:p>
          <a:p>
            <a:r>
              <a:rPr lang="en-US">
                <a:solidFill>
                  <a:schemeClr val="tx2"/>
                </a:solidFill>
                <a:latin typeface="Times New Roman" pitchFamily="18" charset="0"/>
              </a:rPr>
              <a:t>-3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2362200" y="4648200"/>
            <a:ext cx="627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tx2"/>
                </a:solidFill>
                <a:latin typeface="Times New Roman" pitchFamily="18" charset="0"/>
              </a:rPr>
              <a:t>(2, -1)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1279525" y="2743200"/>
            <a:ext cx="355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</a:rPr>
              <a:t>5</a:t>
            </a:r>
          </a:p>
          <a:p>
            <a:r>
              <a:rPr lang="en-US">
                <a:latin typeface="Times New Roman" pitchFamily="18" charset="0"/>
              </a:rPr>
              <a:t>4</a:t>
            </a:r>
          </a:p>
          <a:p>
            <a:r>
              <a:rPr lang="en-US">
                <a:latin typeface="Times New Roman" pitchFamily="18" charset="0"/>
              </a:rPr>
              <a:t>3</a:t>
            </a:r>
          </a:p>
          <a:p>
            <a:r>
              <a:rPr lang="en-US">
                <a:latin typeface="Times New Roman" pitchFamily="18" charset="0"/>
              </a:rPr>
              <a:t>2</a:t>
            </a:r>
          </a:p>
          <a:p>
            <a:r>
              <a:rPr lang="en-US">
                <a:latin typeface="Times New Roman" pitchFamily="18" charset="0"/>
              </a:rPr>
              <a:t>1 </a:t>
            </a:r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2209800" y="32766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autoUpdateAnimBg="0"/>
      <p:bldP spid="1843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pPr eaLnBrk="1" hangingPunct="1"/>
            <a:r>
              <a:rPr lang="en-US" sz="3200" b="1" smtClean="0"/>
              <a:t>Using Graphing Calculator</a:t>
            </a:r>
          </a:p>
        </p:txBody>
      </p:sp>
      <p:pic>
        <p:nvPicPr>
          <p:cNvPr id="1843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248400" y="3124200"/>
            <a:ext cx="2667000" cy="1412875"/>
          </a:xfrm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124200"/>
            <a:ext cx="2209800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3200400"/>
            <a:ext cx="2286000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429000" y="2590800"/>
            <a:ext cx="218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Times New Roman" pitchFamily="18" charset="0"/>
              </a:rPr>
              <a:t>[ -5, 5, 1] by [-5, 5, 1]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41325" y="1790700"/>
            <a:ext cx="78867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                                                          </a:t>
            </a:r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Hit window                                       Hit Graph</a:t>
            </a:r>
          </a:p>
          <a:p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Hit Y</a:t>
            </a:r>
          </a:p>
          <a:p>
            <a:r>
              <a:rPr lang="en-US" b="1">
                <a:solidFill>
                  <a:schemeClr val="tx2"/>
                </a:solidFill>
                <a:latin typeface="Times New Roman" pitchFamily="18" charset="0"/>
              </a:rPr>
              <a:t>Enter inequality                            Enter 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517525" y="952500"/>
            <a:ext cx="12398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Y</a:t>
            </a:r>
            <a:r>
              <a:rPr lang="en-US" baseline="-25000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 = 5 – 3x</a:t>
            </a:r>
          </a:p>
          <a:p>
            <a:r>
              <a:rPr lang="en-US">
                <a:latin typeface="Times New Roman" pitchFamily="18" charset="0"/>
              </a:rPr>
              <a:t>Y</a:t>
            </a:r>
            <a:r>
              <a:rPr lang="en-US" baseline="-25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 = x - 3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smtClean="0"/>
              <a:t>Ex 92 ( Pg 178) Sales of CD and LP records</a:t>
            </a:r>
            <a:br>
              <a:rPr lang="en-US" sz="2800" b="1" smtClean="0"/>
            </a:br>
            <a:r>
              <a:rPr lang="en-US" sz="2800" b="1" smtClean="0"/>
              <a:t>Using Graphing Calculator</a:t>
            </a:r>
          </a:p>
        </p:txBody>
      </p:sp>
      <p:pic>
        <p:nvPicPr>
          <p:cNvPr id="1945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77000" y="1752600"/>
            <a:ext cx="2438400" cy="1290638"/>
          </a:xfrm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828800"/>
            <a:ext cx="17526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1828800"/>
            <a:ext cx="18288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4648200"/>
            <a:ext cx="2286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1828800"/>
            <a:ext cx="16764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36525" y="1230313"/>
            <a:ext cx="7743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</a:rPr>
              <a:t>Hit Y , enter equations               Enter table set                   Enter window                                Hit Table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3962400" y="4114800"/>
            <a:ext cx="9286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imes New Roman" pitchFamily="18" charset="0"/>
              </a:rPr>
              <a:t>Hit graph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1355725" y="6286500"/>
            <a:ext cx="645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1987 or after CD sales were greater than or equal to LP records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cs typeface="Times New Roman" pitchFamily="18" charset="0"/>
              </a:rPr>
              <a:t>3.4 Compound inequalities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143000"/>
            <a:ext cx="8991600" cy="54102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800" b="1" dirty="0" smtClean="0">
                <a:cs typeface="Times New Roman" pitchFamily="18" charset="0"/>
              </a:rPr>
              <a:t>A compound inequality consists of two inequalities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800" b="1" dirty="0" smtClean="0">
                <a:cs typeface="Times New Roman" pitchFamily="18" charset="0"/>
              </a:rPr>
              <a:t>joined by the words </a:t>
            </a:r>
            <a:r>
              <a:rPr lang="en-US" sz="3800" b="1" i="1" u="sng" dirty="0" smtClean="0">
                <a:cs typeface="Times New Roman" pitchFamily="18" charset="0"/>
              </a:rPr>
              <a:t>and</a:t>
            </a:r>
            <a:r>
              <a:rPr lang="en-US" sz="3800" b="1" dirty="0" smtClean="0">
                <a:cs typeface="Times New Roman" pitchFamily="18" charset="0"/>
              </a:rPr>
              <a:t> or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>
                <a:cs typeface="Times New Roman" pitchFamily="18" charset="0"/>
              </a:rPr>
              <a:t> </a:t>
            </a:r>
          </a:p>
          <a:p>
            <a:pPr>
              <a:lnSpc>
                <a:spcPct val="90000"/>
              </a:lnSpc>
              <a:buNone/>
            </a:pPr>
            <a:r>
              <a:rPr lang="en-US" sz="2800" b="1" dirty="0" smtClean="0">
                <a:cs typeface="Times New Roman" pitchFamily="18" charset="0"/>
              </a:rPr>
              <a:t>In compound inequality contains word </a:t>
            </a:r>
            <a:r>
              <a:rPr lang="en-US" sz="2800" b="1" i="1" u="sng" dirty="0" smtClean="0">
                <a:solidFill>
                  <a:srgbClr val="FF0000"/>
                </a:solidFill>
                <a:cs typeface="Times New Roman" pitchFamily="18" charset="0"/>
              </a:rPr>
              <a:t>and</a:t>
            </a:r>
            <a:r>
              <a:rPr lang="en-US" sz="2800" b="1" dirty="0" smtClean="0">
                <a:cs typeface="Times New Roman" pitchFamily="18" charset="0"/>
              </a:rPr>
              <a:t>, a solution must satisfy</a:t>
            </a:r>
          </a:p>
          <a:p>
            <a:pPr>
              <a:lnSpc>
                <a:spcPct val="90000"/>
              </a:lnSpc>
              <a:buNone/>
            </a:pPr>
            <a:r>
              <a:rPr lang="en-US" sz="2800" b="1" dirty="0" smtClean="0">
                <a:cs typeface="Times New Roman" pitchFamily="18" charset="0"/>
              </a:rPr>
              <a:t>both two inequalities.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b="1" i="1" dirty="0" smtClean="0">
                <a:cs typeface="Times New Roman" pitchFamily="18" charset="0"/>
              </a:rPr>
              <a:t>2x &gt; - 5</a:t>
            </a:r>
            <a:r>
              <a:rPr lang="en-US" sz="2800" b="1" dirty="0" smtClean="0">
                <a:cs typeface="Times New Roman" pitchFamily="18" charset="0"/>
              </a:rPr>
              <a:t>  </a:t>
            </a:r>
            <a:r>
              <a:rPr lang="en-US" sz="2800" b="1" u="sng" dirty="0" smtClean="0">
                <a:cs typeface="Times New Roman" pitchFamily="18" charset="0"/>
              </a:rPr>
              <a:t>and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i="1" dirty="0" smtClean="0">
                <a:cs typeface="Times New Roman" pitchFamily="18" charset="0"/>
              </a:rPr>
              <a:t>2x &lt; 3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>
                <a:cs typeface="Times New Roman" pitchFamily="18" charset="0"/>
              </a:rPr>
              <a:t>                                     2(1) &gt; -5  and 2(1) &lt; 3      </a:t>
            </a:r>
            <a:r>
              <a:rPr lang="en-US" sz="2800" b="1" u="sng" dirty="0" smtClean="0">
                <a:solidFill>
                  <a:srgbClr val="FF0000"/>
                </a:solidFill>
                <a:cs typeface="Times New Roman" pitchFamily="18" charset="0"/>
              </a:rPr>
              <a:t>1 is a solution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b="1" i="1" dirty="0" smtClean="0">
                <a:solidFill>
                  <a:srgbClr val="FF0000"/>
                </a:solidFill>
                <a:cs typeface="Times New Roman" pitchFamily="18" charset="0"/>
              </a:rPr>
              <a:t>True </a:t>
            </a:r>
            <a:r>
              <a:rPr lang="en-US" sz="2800" b="1" i="1" dirty="0" smtClean="0">
                <a:cs typeface="Times New Roman" pitchFamily="18" charset="0"/>
              </a:rPr>
              <a:t>             </a:t>
            </a:r>
            <a:r>
              <a:rPr lang="en-US" sz="2800" b="1" i="1" dirty="0" smtClean="0">
                <a:solidFill>
                  <a:srgbClr val="FF0000"/>
                </a:solidFill>
                <a:cs typeface="Times New Roman" pitchFamily="18" charset="0"/>
              </a:rPr>
              <a:t>True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800" b="1" i="1" dirty="0" smtClean="0"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800" b="1" i="1" dirty="0" smtClean="0"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sz="2800" b="1" dirty="0" smtClean="0">
                <a:cs typeface="Times New Roman" pitchFamily="18" charset="0"/>
              </a:rPr>
              <a:t>In compound inequality contains word  </a:t>
            </a:r>
            <a:r>
              <a:rPr lang="en-US" sz="2800" b="1" i="1" dirty="0" smtClean="0">
                <a:solidFill>
                  <a:srgbClr val="FF0000"/>
                </a:solidFill>
                <a:cs typeface="Times New Roman" pitchFamily="18" charset="0"/>
              </a:rPr>
              <a:t>or</a:t>
            </a:r>
            <a:r>
              <a:rPr lang="en-US" sz="2800" b="1" dirty="0" smtClean="0">
                <a:cs typeface="Times New Roman" pitchFamily="18" charset="0"/>
              </a:rPr>
              <a:t> , a solution must satisfy atleast one of the two inequalities.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800" b="1" i="1" dirty="0" smtClean="0"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>
                <a:cs typeface="Times New Roman" pitchFamily="18" charset="0"/>
              </a:rPr>
              <a:t>                               5 + 2 &gt;  3 </a:t>
            </a:r>
            <a:r>
              <a:rPr lang="en-US" sz="2800" b="1" u="sng" dirty="0" smtClean="0">
                <a:cs typeface="Times New Roman" pitchFamily="18" charset="0"/>
              </a:rPr>
              <a:t>or</a:t>
            </a:r>
            <a:r>
              <a:rPr lang="en-US" sz="2800" b="1" dirty="0" smtClean="0">
                <a:cs typeface="Times New Roman" pitchFamily="18" charset="0"/>
              </a:rPr>
              <a:t> 5 – 1 &lt; -5      </a:t>
            </a:r>
            <a:r>
              <a:rPr lang="en-US" sz="2800" b="1" u="sng" dirty="0" smtClean="0">
                <a:solidFill>
                  <a:srgbClr val="FF0000"/>
                </a:solidFill>
                <a:cs typeface="Times New Roman" pitchFamily="18" charset="0"/>
              </a:rPr>
              <a:t>5 is a solution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b="1" i="1" dirty="0" smtClean="0">
                <a:cs typeface="Times New Roman" pitchFamily="18" charset="0"/>
              </a:rPr>
              <a:t> x + 2 &gt; 3   or x – 1 &lt; -5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b="1" i="1" dirty="0" smtClean="0">
                <a:solidFill>
                  <a:srgbClr val="FF0000"/>
                </a:solidFill>
                <a:cs typeface="Times New Roman" pitchFamily="18" charset="0"/>
              </a:rPr>
              <a:t>True </a:t>
            </a:r>
            <a:r>
              <a:rPr lang="en-US" sz="2800" b="1" dirty="0" smtClean="0">
                <a:cs typeface="Times New Roman" pitchFamily="18" charset="0"/>
              </a:rPr>
              <a:t>          </a:t>
            </a:r>
            <a:r>
              <a:rPr lang="en-US" sz="2800" b="1" i="1" dirty="0" smtClean="0">
                <a:solidFill>
                  <a:srgbClr val="FF0000"/>
                </a:solidFill>
                <a:cs typeface="Times New Roman" pitchFamily="18" charset="0"/>
              </a:rPr>
              <a:t>False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800" b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1" dirty="0" smtClean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 flipH="1">
            <a:off x="4038600" y="60198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09600" y="28956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</a:rPr>
              <a:t>Example 1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85800" y="5410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</a:rPr>
              <a:t>Example 2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 flipH="1">
            <a:off x="3962400" y="57150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 autoUpdateAnimBg="0"/>
      <p:bldP spid="2150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solidFill>
                  <a:schemeClr val="tx1"/>
                </a:solidFill>
                <a:cs typeface="Times New Roman" pitchFamily="18" charset="0"/>
              </a:rPr>
              <a:t>3.1 Linear Equation in One Variable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cs typeface="Times New Roman" pitchFamily="18" charset="0"/>
              </a:rPr>
              <a:t>A Linear Equation in one variable is an equation that can be written in the form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cs typeface="Times New Roman" pitchFamily="18" charset="0"/>
              </a:rPr>
              <a:t>                                 </a:t>
            </a:r>
            <a:r>
              <a:rPr lang="en-US" sz="2800" b="1" i="1" smtClean="0">
                <a:cs typeface="Times New Roman" pitchFamily="18" charset="0"/>
              </a:rPr>
              <a:t>ax + b = 0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cs typeface="Times New Roman" pitchFamily="18" charset="0"/>
              </a:rPr>
              <a:t> Where </a:t>
            </a:r>
            <a:r>
              <a:rPr lang="en-US" sz="2800" b="1" i="1" smtClean="0">
                <a:cs typeface="Times New Roman" pitchFamily="18" charset="0"/>
              </a:rPr>
              <a:t>a = 0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800" b="1" i="1" smtClean="0"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cs typeface="Times New Roman" pitchFamily="18" charset="0"/>
              </a:rPr>
              <a:t>A linear function can be written as </a:t>
            </a:r>
            <a:r>
              <a:rPr lang="en-US" sz="2800" b="1" i="1" smtClean="0">
                <a:cs typeface="Times New Roman" pitchFamily="18" charset="0"/>
              </a:rPr>
              <a:t>f(x) = ax + b</a:t>
            </a:r>
            <a:r>
              <a:rPr lang="en-US" sz="2800" b="1" smtClean="0">
                <a:cs typeface="Times New Roman" pitchFamily="18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800" b="1" smtClean="0"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b="1" i="1" u="sng" smtClean="0">
                <a:cs typeface="Times New Roman" pitchFamily="18" charset="0"/>
              </a:rPr>
              <a:t>Examples of  Linear equation</a:t>
            </a:r>
            <a:r>
              <a:rPr lang="en-US" sz="2800" b="1" i="1" smtClean="0">
                <a:cs typeface="Times New Roman" pitchFamily="18" charset="0"/>
              </a:rPr>
              <a:t>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b="1" i="1" smtClean="0">
                <a:cs typeface="Times New Roman" pitchFamily="18" charset="0"/>
              </a:rPr>
              <a:t>2x –1 = 0,  -5x = 10 + x,</a:t>
            </a:r>
            <a:r>
              <a:rPr lang="en-US" sz="2800" b="1" smtClean="0">
                <a:cs typeface="Times New Roman" pitchFamily="18" charset="0"/>
              </a:rPr>
              <a:t> and  </a:t>
            </a:r>
            <a:r>
              <a:rPr lang="en-US" sz="2800" b="1" i="1" smtClean="0">
                <a:cs typeface="Times New Roman" pitchFamily="18" charset="0"/>
              </a:rPr>
              <a:t>3x + 8 = 5</a:t>
            </a:r>
            <a:r>
              <a:rPr lang="en-US" sz="2800" b="1" smtClean="0">
                <a:cs typeface="Times New Roman" pitchFamily="18" charset="0"/>
              </a:rPr>
              <a:t>  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b="1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H="1">
            <a:off x="5105400" y="3352800"/>
            <a:ext cx="152400" cy="152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 autoUpdateAnimBg="0"/>
      <p:bldP spid="409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tx1"/>
                </a:solidFill>
              </a:rPr>
              <a:t>Symbolic Solutions and Number Lines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0"/>
            <a:ext cx="7772400" cy="6096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>
                <a:cs typeface="Times New Roman" pitchFamily="18" charset="0"/>
              </a:rPr>
              <a:t>  </a:t>
            </a:r>
            <a:endParaRPr lang="en-US" sz="3600" b="1" smtClean="0">
              <a:solidFill>
                <a:srgbClr val="FFCC00"/>
              </a:solidFill>
              <a:cs typeface="Times New Roman" pitchFamily="18" charset="0"/>
            </a:endParaRPr>
          </a:p>
          <a:p>
            <a:pPr algn="ctr" eaLnBrk="1" hangingPunct="1"/>
            <a:endParaRPr lang="en-US" smtClean="0">
              <a:solidFill>
                <a:srgbClr val="FFCC00"/>
              </a:solidFill>
              <a:cs typeface="Times New Roman" pitchFamily="18" charset="0"/>
            </a:endParaRP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2362200" y="3200400"/>
            <a:ext cx="5257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2362200" y="4572000"/>
            <a:ext cx="5257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2438400" y="5943600"/>
            <a:ext cx="5257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81000" y="3200400"/>
            <a:ext cx="1447800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>
                <a:latin typeface="Times New Roman" pitchFamily="18" charset="0"/>
              </a:rPr>
              <a:t> &lt; 6</a:t>
            </a:r>
          </a:p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>
                <a:latin typeface="Times New Roman" pitchFamily="18" charset="0"/>
              </a:rPr>
              <a:t>&gt; - 4</a:t>
            </a:r>
          </a:p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 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>
                <a:latin typeface="Times New Roman" pitchFamily="18" charset="0"/>
              </a:rPr>
              <a:t> &lt; 6 and x &gt;  - 4 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514600" y="3505200"/>
            <a:ext cx="518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-8      -6      -4      -2      0      2      4       6       8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2346325" y="4686300"/>
            <a:ext cx="454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   </a:t>
            </a:r>
            <a:r>
              <a:rPr lang="en-US" b="1">
                <a:latin typeface="Times New Roman" pitchFamily="18" charset="0"/>
              </a:rPr>
              <a:t>-8      -6      -4      -2      0      2      4       6       8</a:t>
            </a:r>
          </a:p>
          <a:p>
            <a:endParaRPr lang="en-US" sz="2400" b="1">
              <a:latin typeface="Times New Roman" pitchFamily="18" charset="0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2514600" y="6096000"/>
            <a:ext cx="51054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-8      -6      -4      -2      0      2      4       6       8</a:t>
            </a:r>
          </a:p>
          <a:p>
            <a:r>
              <a:rPr lang="en-US" sz="2400" b="1" dirty="0">
                <a:latin typeface="Times New Roman" pitchFamily="18" charset="0"/>
              </a:rPr>
              <a:t>- </a:t>
            </a:r>
            <a:r>
              <a:rPr lang="en-US" sz="2400" b="1" dirty="0" smtClean="0">
                <a:latin typeface="Times New Roman" pitchFamily="18" charset="0"/>
              </a:rPr>
              <a:t>4 &lt; </a:t>
            </a:r>
            <a:r>
              <a:rPr lang="en-US" sz="2400" b="1" dirty="0">
                <a:latin typeface="Times New Roman" pitchFamily="18" charset="0"/>
              </a:rPr>
              <a:t>x &lt; 6</a:t>
            </a:r>
          </a:p>
          <a:p>
            <a:pPr>
              <a:spcBef>
                <a:spcPct val="50000"/>
              </a:spcBef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H="1">
            <a:off x="2362200" y="3200400"/>
            <a:ext cx="3886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5715000" y="3124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5181600" y="3124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4800600" y="3124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4343400" y="3124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3810000" y="3048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3276600" y="3124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2590800" y="3124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2743200" y="4495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3276600" y="4495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>
            <a:off x="4343400" y="4495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>
            <a:off x="4800600" y="4495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5257800" y="4495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>
            <a:off x="5715000" y="4495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>
            <a:off x="6248400" y="4495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6781800" y="4495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>
            <a:off x="609600" y="35052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>
            <a:off x="762000" y="62484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>
            <a:off x="2971800" y="6705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3657600" y="43434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(</a:t>
            </a:r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6096000" y="29718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]</a:t>
            </a:r>
          </a:p>
        </p:txBody>
      </p:sp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6019800" y="57150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]</a:t>
            </a:r>
          </a:p>
        </p:txBody>
      </p:sp>
      <p:sp>
        <p:nvSpPr>
          <p:cNvPr id="22561" name="Text Box 33"/>
          <p:cNvSpPr txBox="1">
            <a:spLocks noChangeArrowheads="1"/>
          </p:cNvSpPr>
          <p:nvPr/>
        </p:nvSpPr>
        <p:spPr bwMode="auto">
          <a:xfrm>
            <a:off x="3581400" y="57150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(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 autoUpdateAnimBg="0"/>
      <p:bldP spid="2355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tx1"/>
                </a:solidFill>
              </a:rPr>
              <a:t>Three-part inequality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50292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>
              <a:solidFill>
                <a:srgbClr val="FFCC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/>
              <a:t>Sometimes compound inequality containing the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/>
              <a:t>word and can be combined into a </a:t>
            </a:r>
            <a:r>
              <a:rPr lang="en-US" sz="2800" b="1" u="sng" dirty="0" smtClean="0"/>
              <a:t>three part inequality</a:t>
            </a:r>
            <a:r>
              <a:rPr lang="en-US" sz="2800" b="1" dirty="0" smtClean="0"/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u="sng" dirty="0" smtClean="0"/>
              <a:t>For example</a:t>
            </a:r>
            <a:r>
              <a:rPr lang="en-US" sz="2800" b="1" dirty="0" smtClean="0"/>
              <a:t>, rather than writing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1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/>
              <a:t>x &gt; </a:t>
            </a:r>
            <a:r>
              <a:rPr lang="en-US" sz="2400" b="1" dirty="0" smtClean="0"/>
              <a:t>4</a:t>
            </a:r>
            <a:r>
              <a:rPr lang="en-US" sz="2800" b="1" dirty="0" smtClean="0"/>
              <a:t>  and x &lt; </a:t>
            </a:r>
            <a:r>
              <a:rPr lang="en-US" sz="2400" b="1" dirty="0" smtClean="0"/>
              <a:t>10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4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/>
              <a:t>We could write the three-part inequality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/>
              <a:t>4</a:t>
            </a:r>
            <a:r>
              <a:rPr lang="en-US" sz="2800" b="1" dirty="0" smtClean="0"/>
              <a:t> &lt; x &lt; </a:t>
            </a:r>
            <a:r>
              <a:rPr lang="en-US" sz="2400" b="1" dirty="0" smtClean="0"/>
              <a:t>10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1981200" y="22098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133600" y="2362200"/>
            <a:ext cx="48006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-1   0   1   2   3    4     5     6     7     8    9     10</a:t>
            </a:r>
          </a:p>
          <a:p>
            <a:pPr algn="ctr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4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</a:rPr>
              <a:t>&lt; x &lt; 10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4648200" y="60198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4648200" y="68405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4572000" y="29718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1" name="Text Box 10"/>
          <p:cNvSpPr txBox="1">
            <a:spLocks noChangeArrowheads="1"/>
          </p:cNvSpPr>
          <p:nvPr/>
        </p:nvSpPr>
        <p:spPr bwMode="auto">
          <a:xfrm>
            <a:off x="3733800" y="19812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</a:rPr>
              <a:t>(</a:t>
            </a:r>
          </a:p>
        </p:txBody>
      </p:sp>
      <p:sp>
        <p:nvSpPr>
          <p:cNvPr id="23562" name="Text Box 11"/>
          <p:cNvSpPr txBox="1">
            <a:spLocks noChangeArrowheads="1"/>
          </p:cNvSpPr>
          <p:nvPr/>
        </p:nvSpPr>
        <p:spPr bwMode="auto">
          <a:xfrm>
            <a:off x="6096000" y="19812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]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5029200" y="50292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239000" y="2209800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Numberline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chemeClr val="tx1"/>
                </a:solidFill>
              </a:rPr>
              <a:t>Compound Inequality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8153400" cy="5715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/>
              <a:t> </a:t>
            </a:r>
            <a:r>
              <a:rPr lang="en-US" sz="2000" b="1" u="sng" dirty="0" smtClean="0"/>
              <a:t>Example   </a:t>
            </a:r>
            <a:r>
              <a:rPr lang="en-US" sz="2000" b="1" dirty="0" smtClean="0"/>
              <a:t>        Solve     x + 2 &lt; -1 or   x + 2 &gt;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/>
              <a:t>                                           x &lt; -3       or      x &gt; -1     ( subtract 2 )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/>
              <a:t>The solution set for the compound inequality results from taking the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/>
              <a:t>union of the first two number lines. We can write the solution, using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u="sng" dirty="0" smtClean="0"/>
              <a:t>Set builder notation</a:t>
            </a:r>
            <a:r>
              <a:rPr lang="en-US" sz="2000" b="1" dirty="0" smtClean="0"/>
              <a:t>, as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/>
              <a:t>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/>
              <a:t>                            { x   </a:t>
            </a:r>
            <a:r>
              <a:rPr lang="en-US" sz="2000" b="1" dirty="0" err="1" smtClean="0"/>
              <a:t>x</a:t>
            </a:r>
            <a:r>
              <a:rPr lang="en-US" sz="2000" b="1" dirty="0" smtClean="0"/>
              <a:t> &lt; - 3} U { x   </a:t>
            </a:r>
            <a:r>
              <a:rPr lang="en-US" sz="2000" b="1" dirty="0" err="1" smtClean="0"/>
              <a:t>x</a:t>
            </a:r>
            <a:r>
              <a:rPr lang="en-US" sz="2000" b="1" dirty="0" smtClean="0"/>
              <a:t> &gt; - 1 }  or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/>
              <a:t>                           {x   </a:t>
            </a:r>
            <a:r>
              <a:rPr lang="en-US" sz="2000" b="1" dirty="0" err="1" smtClean="0"/>
              <a:t>x</a:t>
            </a:r>
            <a:r>
              <a:rPr lang="en-US" sz="2000" b="1" dirty="0" smtClean="0"/>
              <a:t> &lt; - 3 or x &gt; - 1}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b="1" dirty="0" smtClean="0"/>
          </a:p>
          <a:p>
            <a:pPr>
              <a:lnSpc>
                <a:spcPct val="90000"/>
              </a:lnSpc>
              <a:buNone/>
            </a:pPr>
            <a:r>
              <a:rPr lang="en-US" sz="2000" b="1" dirty="0" smtClean="0"/>
              <a:t>x &lt; - 3</a:t>
            </a: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                     </a:t>
            </a: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-</a:t>
            </a:r>
            <a:endParaRPr lang="en-US" sz="20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b="1" dirty="0" smtClean="0"/>
          </a:p>
          <a:p>
            <a:pPr>
              <a:lnSpc>
                <a:spcPct val="90000"/>
              </a:lnSpc>
              <a:buNone/>
            </a:pPr>
            <a:r>
              <a:rPr lang="en-US" sz="2000" b="1" dirty="0" smtClean="0"/>
              <a:t>x &gt; - 1</a:t>
            </a: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                      </a:t>
            </a: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-</a:t>
            </a:r>
            <a:endParaRPr lang="en-US" sz="20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/>
              <a:t>                                                        </a:t>
            </a:r>
          </a:p>
          <a:p>
            <a:pPr>
              <a:lnSpc>
                <a:spcPct val="90000"/>
              </a:lnSpc>
              <a:buNone/>
            </a:pPr>
            <a:r>
              <a:rPr lang="en-US" sz="2000" b="1" dirty="0" smtClean="0"/>
              <a:t>x &lt; - 3 or x &gt; -1 </a:t>
            </a: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     </a:t>
            </a: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-</a:t>
            </a:r>
            <a:endParaRPr lang="en-US" sz="2000" b="1" dirty="0" smtClean="0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2209800" y="3429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3581400" y="3429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20574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2514600" y="5410200"/>
            <a:ext cx="5105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2514600" y="4724400"/>
            <a:ext cx="4953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2590800" y="6096000"/>
            <a:ext cx="5029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2590800" y="4724400"/>
            <a:ext cx="533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- 4       -3       -2       -1        0        1        2       3      4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2895600" y="5410200"/>
            <a:ext cx="488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</a:rPr>
              <a:t>- 4       -3       -2       -1        0        1        2       3      4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2651125" y="6210300"/>
            <a:ext cx="488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- 4       -3       -2       -1        0        1        2       3      4</a:t>
            </a:r>
          </a:p>
        </p:txBody>
      </p:sp>
      <p:sp>
        <p:nvSpPr>
          <p:cNvPr id="24589" name="Text Box 14"/>
          <p:cNvSpPr txBox="1">
            <a:spLocks noChangeArrowheads="1"/>
          </p:cNvSpPr>
          <p:nvPr/>
        </p:nvSpPr>
        <p:spPr bwMode="auto">
          <a:xfrm>
            <a:off x="4800600" y="51816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</a:rPr>
              <a:t>(</a:t>
            </a:r>
          </a:p>
        </p:txBody>
      </p:sp>
      <p:sp>
        <p:nvSpPr>
          <p:cNvPr id="24590" name="Text Box 15"/>
          <p:cNvSpPr txBox="1">
            <a:spLocks noChangeArrowheads="1"/>
          </p:cNvSpPr>
          <p:nvPr/>
        </p:nvSpPr>
        <p:spPr bwMode="auto">
          <a:xfrm>
            <a:off x="3276600" y="4495800"/>
            <a:ext cx="260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</a:rPr>
              <a:t>)</a:t>
            </a:r>
          </a:p>
        </p:txBody>
      </p:sp>
      <p:sp>
        <p:nvSpPr>
          <p:cNvPr id="24591" name="Text Box 16"/>
          <p:cNvSpPr txBox="1">
            <a:spLocks noChangeArrowheads="1"/>
          </p:cNvSpPr>
          <p:nvPr/>
        </p:nvSpPr>
        <p:spPr bwMode="auto">
          <a:xfrm>
            <a:off x="3352800" y="58674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)</a:t>
            </a:r>
          </a:p>
        </p:txBody>
      </p:sp>
      <p:sp>
        <p:nvSpPr>
          <p:cNvPr id="24592" name="Text Box 17"/>
          <p:cNvSpPr txBox="1">
            <a:spLocks noChangeArrowheads="1"/>
          </p:cNvSpPr>
          <p:nvPr/>
        </p:nvSpPr>
        <p:spPr bwMode="auto">
          <a:xfrm>
            <a:off x="4572000" y="58674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(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848600" y="4572000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cs typeface="Times New Roman" pitchFamily="18" charset="0"/>
                <a:sym typeface="Symbol" pitchFamily="18" charset="2"/>
              </a:rPr>
              <a:t>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848600" y="5105400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cs typeface="Times New Roman" pitchFamily="18" charset="0"/>
                <a:sym typeface="Symbol" pitchFamily="18" charset="2"/>
              </a:rPr>
              <a:t>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924800" y="5867400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cs typeface="Times New Roman" pitchFamily="18" charset="0"/>
                <a:sym typeface="Symbol" pitchFamily="18" charset="2"/>
              </a:rPr>
              <a:t>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Interval Notation</a:t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/>
              <a:t>   </a:t>
            </a:r>
            <a:r>
              <a:rPr lang="en-US" sz="2000" b="1" u="sng" dirty="0" smtClean="0"/>
              <a:t>Inequality </a:t>
            </a:r>
            <a:r>
              <a:rPr lang="en-US" sz="2000" b="1" dirty="0" smtClean="0"/>
              <a:t>           </a:t>
            </a:r>
            <a:r>
              <a:rPr lang="en-US" sz="2000" b="1" u="sng" dirty="0" smtClean="0"/>
              <a:t>Interval Notation </a:t>
            </a:r>
            <a:r>
              <a:rPr lang="en-US" sz="2000" b="1" dirty="0" smtClean="0"/>
              <a:t>                             </a:t>
            </a:r>
            <a:r>
              <a:rPr lang="en-US" sz="2000" b="1" u="sng" dirty="0" smtClean="0"/>
              <a:t>Number line Graph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/>
              <a:t>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/>
              <a:t>    -  1 &lt; x &lt; 3                ( - 1, 3)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/>
              <a:t>    - 3 &lt; x &lt; 2                ( - 3, 2]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/>
              <a:t>    - 2 &lt; x &lt; 2              [ - 2, 2 ]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en-US" sz="2000" b="1" dirty="0" smtClean="0"/>
          </a:p>
          <a:p>
            <a:pPr>
              <a:lnSpc>
                <a:spcPct val="90000"/>
              </a:lnSpc>
              <a:buNone/>
            </a:pPr>
            <a:r>
              <a:rPr lang="en-US" sz="2000" b="1" dirty="0" smtClean="0"/>
              <a:t>     x &lt; - 1 or x &gt; 2      ( - </a:t>
            </a: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</a:t>
            </a:r>
            <a:r>
              <a:rPr lang="en-US" sz="2000" b="1" dirty="0" smtClean="0"/>
              <a:t> , - 1) U (2, </a:t>
            </a: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</a:t>
            </a:r>
            <a:r>
              <a:rPr lang="en-US" sz="2000" b="1" dirty="0" smtClean="0"/>
              <a:t> )</a:t>
            </a: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         -</a:t>
            </a:r>
            <a:endParaRPr lang="en-US" sz="20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/>
              <a:t>     x &gt; - 1                    ( - 1, </a:t>
            </a: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</a:t>
            </a:r>
            <a:r>
              <a:rPr lang="en-US" sz="2000" b="1" dirty="0" smtClean="0"/>
              <a:t> 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b="1" dirty="0" smtClean="0"/>
          </a:p>
          <a:p>
            <a:pPr>
              <a:lnSpc>
                <a:spcPct val="90000"/>
              </a:lnSpc>
              <a:buNone/>
            </a:pPr>
            <a:r>
              <a:rPr lang="en-US" sz="2000" b="1" dirty="0" smtClean="0"/>
              <a:t>     x &lt; 2                       ( - </a:t>
            </a: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, 2 ]</a:t>
            </a:r>
            <a:r>
              <a:rPr lang="en-US" sz="2000" b="1" dirty="0" smtClean="0"/>
              <a:t>                             </a:t>
            </a:r>
            <a:r>
              <a:rPr lang="en-US" sz="2000" b="1" dirty="0" smtClean="0">
                <a:cs typeface="Times New Roman" pitchFamily="18" charset="0"/>
                <a:sym typeface="Symbol" pitchFamily="18" charset="2"/>
              </a:rPr>
              <a:t>-</a:t>
            </a:r>
            <a:endParaRPr lang="en-US" sz="2000" b="1" dirty="0" smtClean="0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5410200" y="2590800"/>
            <a:ext cx="2971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1447800" y="33528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1447800" y="3962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1143000" y="3962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5486400" y="2667000"/>
            <a:ext cx="3060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Times New Roman" pitchFamily="18" charset="0"/>
              </a:rPr>
              <a:t>-4   -3    -2    -1   0   1   2   3    4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5486400" y="3303181"/>
            <a:ext cx="32004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Times New Roman" pitchFamily="18" charset="0"/>
              </a:rPr>
              <a:t>-4   -3    -2    -1   0   1   2   3    4</a:t>
            </a:r>
          </a:p>
          <a:p>
            <a:endParaRPr lang="en-US" b="1" dirty="0">
              <a:latin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</a:rPr>
              <a:t>-4   -3    -2    -1   0   1   2   3    4</a:t>
            </a:r>
          </a:p>
          <a:p>
            <a:endParaRPr lang="en-US" b="1" dirty="0">
              <a:latin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</a:rPr>
              <a:t>-</a:t>
            </a:r>
            <a:r>
              <a:rPr lang="en-US" b="1" dirty="0">
                <a:latin typeface="Times New Roman" pitchFamily="18" charset="0"/>
              </a:rPr>
              <a:t>4   -3    -2    -1   0   1   2   3    4</a:t>
            </a:r>
          </a:p>
          <a:p>
            <a:endParaRPr lang="en-US" b="1" dirty="0">
              <a:latin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</a:rPr>
              <a:t>-4   -3    -2    -1   0   1   2   3    4</a:t>
            </a:r>
          </a:p>
          <a:p>
            <a:endParaRPr lang="en-US" b="1" dirty="0">
              <a:latin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</a:rPr>
              <a:t>-</a:t>
            </a:r>
            <a:r>
              <a:rPr lang="en-US" b="1" dirty="0">
                <a:latin typeface="Times New Roman" pitchFamily="18" charset="0"/>
              </a:rPr>
              <a:t>4   -3    -2    -1   0   1   2   3    4</a:t>
            </a:r>
          </a:p>
          <a:p>
            <a:endParaRPr lang="en-US" b="1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b="1" dirty="0">
              <a:latin typeface="Times New Roman" pitchFamily="18" charset="0"/>
            </a:endParaRP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5486400" y="3200400"/>
            <a:ext cx="2971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5486400" y="3810000"/>
            <a:ext cx="3048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5562600" y="4419600"/>
            <a:ext cx="2971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5562600" y="4953000"/>
            <a:ext cx="2971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5562600" y="5562600"/>
            <a:ext cx="2895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990600" y="5867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7620000" y="29718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</a:rPr>
              <a:t>]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7620000" y="35814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</a:rPr>
              <a:t>]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6324600" y="3581400"/>
            <a:ext cx="260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</a:rPr>
              <a:t>[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7620000" y="41910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</a:rPr>
              <a:t>(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6705600" y="41910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</a:rPr>
              <a:t>)</a:t>
            </a: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6705600" y="47244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</a:rPr>
              <a:t>(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7620000" y="53340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</a:rPr>
              <a:t>]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6705600" y="23622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</a:rPr>
              <a:t>(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7848600" y="23622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</a:rPr>
              <a:t>)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5867400" y="29718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</a:rPr>
              <a:t>(</a:t>
            </a:r>
          </a:p>
        </p:txBody>
      </p:sp>
      <p:sp>
        <p:nvSpPr>
          <p:cNvPr id="26" name="Rectangle 25"/>
          <p:cNvSpPr/>
          <p:nvPr/>
        </p:nvSpPr>
        <p:spPr>
          <a:xfrm>
            <a:off x="8610600" y="4267200"/>
            <a:ext cx="4844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cs typeface="Times New Roman" pitchFamily="18" charset="0"/>
                <a:sym typeface="Symbol" pitchFamily="18" charset="2"/>
              </a:rPr>
              <a:t>+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8659572" y="4800600"/>
            <a:ext cx="4844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cs typeface="Times New Roman" pitchFamily="18" charset="0"/>
                <a:sym typeface="Symbol" pitchFamily="18" charset="2"/>
              </a:rPr>
              <a:t>+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100" b="1" dirty="0" smtClean="0"/>
              <a:t>Example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dirty="0" smtClean="0"/>
              <a:t>Solve </a:t>
            </a:r>
            <a:r>
              <a:rPr lang="en-US" sz="2000" u="sng" dirty="0" smtClean="0"/>
              <a:t>graphically and numerically</a:t>
            </a:r>
            <a:r>
              <a:rPr lang="en-US" sz="2000" dirty="0" smtClean="0"/>
              <a:t>. Write your answer </a:t>
            </a:r>
            <a:r>
              <a:rPr lang="en-US" sz="2000" u="sng" dirty="0" smtClean="0"/>
              <a:t>in interval notation</a:t>
            </a:r>
            <a:br>
              <a:rPr lang="en-US" sz="2000" u="sng" dirty="0" smtClean="0"/>
            </a:br>
            <a:r>
              <a:rPr lang="en-US" sz="2000" dirty="0" smtClean="0"/>
              <a:t>x + 1 &lt; -1 or  x + 1 &gt; 1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Y1 = -1,    Y2 = x + 1,    Y3 = 1</a:t>
            </a:r>
          </a:p>
        </p:txBody>
      </p:sp>
      <p:pic>
        <p:nvPicPr>
          <p:cNvPr id="276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19400" y="3733800"/>
            <a:ext cx="3065463" cy="1685925"/>
          </a:xfrm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2286000"/>
            <a:ext cx="18288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2209800"/>
            <a:ext cx="1981200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85800" y="5795963"/>
            <a:ext cx="517000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</a:rPr>
              <a:t>             x + 1 &lt; - 1 or x + 1 &gt; 1</a:t>
            </a:r>
          </a:p>
          <a:p>
            <a:r>
              <a:rPr lang="en-US" b="1" u="sng" dirty="0">
                <a:latin typeface="Times New Roman" pitchFamily="18" charset="0"/>
              </a:rPr>
              <a:t>Solution</a:t>
            </a:r>
            <a:r>
              <a:rPr lang="en-US" b="1" dirty="0">
                <a:latin typeface="Times New Roman" pitchFamily="18" charset="0"/>
              </a:rPr>
              <a:t> in interval notation is ( -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,</a:t>
            </a:r>
            <a:r>
              <a:rPr lang="en-US" b="1" dirty="0" smtClean="0">
                <a:latin typeface="Times New Roman" pitchFamily="18" charset="0"/>
              </a:rPr>
              <a:t>  - 2</a:t>
            </a:r>
            <a:r>
              <a:rPr lang="en-US" b="1" dirty="0">
                <a:latin typeface="Times New Roman" pitchFamily="18" charset="0"/>
              </a:rPr>
              <a:t>)  U </a:t>
            </a:r>
            <a:r>
              <a:rPr lang="en-US" b="1" dirty="0" smtClean="0">
                <a:latin typeface="Times New Roman" pitchFamily="18" charset="0"/>
              </a:rPr>
              <a:t>(0,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</a:t>
            </a:r>
            <a:r>
              <a:rPr lang="en-US" b="1" dirty="0">
                <a:latin typeface="Times New Roman" pitchFamily="18" charset="0"/>
              </a:rPr>
              <a:t> )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3336924" y="1905000"/>
            <a:ext cx="41306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</a:rPr>
              <a:t>Enter window [ </a:t>
            </a:r>
            <a:r>
              <a:rPr lang="en-US" dirty="0">
                <a:latin typeface="Times New Roman" pitchFamily="18" charset="0"/>
              </a:rPr>
              <a:t>-5, 5, 1] by [ -5, 5, 1]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1752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Enter y1, y2, y3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19600" y="47244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-1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3886200" y="4114800"/>
            <a:ext cx="3882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+1</a:t>
            </a:r>
            <a:endParaRPr lang="en-US" sz="14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257800" y="38100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3200400" y="4953000"/>
            <a:ext cx="533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486400" y="3962401"/>
            <a:ext cx="304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</a:t>
            </a:r>
            <a:r>
              <a:rPr lang="en-US" b="1" dirty="0" smtClean="0">
                <a:latin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352800" y="5029200"/>
            <a:ext cx="68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itchFamily="18" charset="0"/>
              </a:rPr>
              <a:t>- 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</a:t>
            </a:r>
            <a:r>
              <a:rPr lang="en-US" sz="1400" b="1" dirty="0" smtClean="0">
                <a:latin typeface="Times New Roman" pitchFamily="18" charset="0"/>
              </a:rPr>
              <a:t> </a:t>
            </a:r>
            <a:endParaRPr lang="en-US" sz="1400" dirty="0"/>
          </a:p>
        </p:txBody>
      </p:sp>
      <p:sp>
        <p:nvSpPr>
          <p:cNvPr id="23" name="Rectangle 22"/>
          <p:cNvSpPr/>
          <p:nvPr/>
        </p:nvSpPr>
        <p:spPr>
          <a:xfrm>
            <a:off x="3733800" y="4724400"/>
            <a:ext cx="533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Times New Roman" pitchFamily="18" charset="0"/>
              </a:rPr>
              <a:t>- 2</a:t>
            </a:r>
            <a:endParaRPr lang="en-US" sz="1400" dirty="0"/>
          </a:p>
        </p:txBody>
      </p:sp>
      <p:sp>
        <p:nvSpPr>
          <p:cNvPr id="24" name="Rectangle 23"/>
          <p:cNvSpPr/>
          <p:nvPr/>
        </p:nvSpPr>
        <p:spPr>
          <a:xfrm>
            <a:off x="4267200" y="4343400"/>
            <a:ext cx="304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Times New Roman" pitchFamily="18" charset="0"/>
              </a:rPr>
              <a:t>0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609600" y="449580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Hit Graph </a:t>
            </a:r>
            <a:endParaRPr lang="en-US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762000"/>
            <a:ext cx="8991600" cy="5334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u="sng" smtClean="0"/>
              <a:t>Solving a compound inequality numerically and graphically Using Technology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000" b="1" smtClean="0"/>
              <a:t>Tution at private colleges and universities from 1980 to 1997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000" b="1" smtClean="0"/>
              <a:t>Can be modelled by f(x) = 575(x – 1980) + 3600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000" b="1" smtClean="0"/>
              <a:t> </a:t>
            </a:r>
            <a:r>
              <a:rPr lang="en-US" sz="2000" b="1" u="sng" smtClean="0"/>
              <a:t>Estimate when average tution was between $8200 and $10,500.</a:t>
            </a:r>
          </a:p>
          <a:p>
            <a:pPr eaLnBrk="1" hangingPunct="1">
              <a:buFontTx/>
              <a:buNone/>
            </a:pPr>
            <a:endParaRPr lang="en-US" sz="2000" b="1" u="sng" smtClean="0"/>
          </a:p>
          <a:p>
            <a:pPr eaLnBrk="1" hangingPunct="1">
              <a:buFontTx/>
              <a:buNone/>
            </a:pPr>
            <a:endParaRPr lang="en-US" sz="2000" b="1" u="sng" smtClean="0"/>
          </a:p>
          <a:p>
            <a:pPr eaLnBrk="1" hangingPunct="1">
              <a:buFontTx/>
              <a:buNone/>
            </a:pPr>
            <a:endParaRPr lang="en-US" sz="2400" smtClean="0">
              <a:solidFill>
                <a:schemeClr val="bg1"/>
              </a:solidFill>
            </a:endParaRP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429000"/>
            <a:ext cx="2209800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429000"/>
            <a:ext cx="2209800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5510213"/>
            <a:ext cx="1981200" cy="134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2971800" y="2819400"/>
            <a:ext cx="3095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Times New Roman" pitchFamily="18" charset="0"/>
              </a:rPr>
              <a:t>[ 1980, 1997, 1] by [3000, 12000, 3000 ]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2286000" y="0"/>
            <a:ext cx="39417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Example 6 (Page 195)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 flipV="1">
            <a:off x="7391400" y="39624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H="1" flipV="1">
            <a:off x="7467600" y="44196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365125" y="2476500"/>
            <a:ext cx="9140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latin typeface="Times New Roman" pitchFamily="18" charset="0"/>
              </a:rPr>
              <a:t>Hit Y</a:t>
            </a:r>
            <a:r>
              <a:rPr lang="en-US" b="1">
                <a:latin typeface="Times New Roman" pitchFamily="18" charset="0"/>
              </a:rPr>
              <a:t> and enter equation              Hit Window and enter          Hit 2</a:t>
            </a:r>
            <a:r>
              <a:rPr lang="en-US" b="1" baseline="30000">
                <a:latin typeface="Times New Roman" pitchFamily="18" charset="0"/>
              </a:rPr>
              <a:t>nd</a:t>
            </a:r>
            <a:r>
              <a:rPr lang="en-US" b="1">
                <a:latin typeface="Times New Roman" pitchFamily="18" charset="0"/>
              </a:rPr>
              <a:t> and Table                      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2079625" y="5029200"/>
            <a:ext cx="7121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Hit 2</a:t>
            </a:r>
            <a:r>
              <a:rPr lang="en-US" b="1" baseline="30000">
                <a:latin typeface="Times New Roman" pitchFamily="18" charset="0"/>
              </a:rPr>
              <a:t>nd</a:t>
            </a:r>
            <a:r>
              <a:rPr lang="en-US" b="1">
                <a:latin typeface="Times New Roman" pitchFamily="18" charset="0"/>
              </a:rPr>
              <a:t> and calc and go to Intersect and enter 4 times to get intersection</a:t>
            </a:r>
          </a:p>
        </p:txBody>
      </p:sp>
      <p:pic>
        <p:nvPicPr>
          <p:cNvPr id="26636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3425825"/>
            <a:ext cx="2133600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400" smtClean="0"/>
              <a:t/>
            </a:r>
            <a:br>
              <a:rPr lang="en-US" sz="2400" smtClean="0"/>
            </a:br>
            <a:r>
              <a:rPr lang="en-US" sz="2400" b="1" smtClean="0">
                <a:solidFill>
                  <a:schemeClr val="tx1"/>
                </a:solidFill>
              </a:rPr>
              <a:t>School Enrollment</a:t>
            </a:r>
            <a:br>
              <a:rPr lang="en-US" sz="2400" b="1" smtClean="0">
                <a:solidFill>
                  <a:schemeClr val="tx1"/>
                </a:solidFill>
              </a:rPr>
            </a:br>
            <a:endParaRPr lang="en-US" sz="2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1600" smtClean="0"/>
              <a:t>70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60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55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50</a:t>
            </a: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1371600" y="47244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flipV="1">
            <a:off x="1371600" y="16764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524000" y="4862513"/>
            <a:ext cx="2971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lain" startAt="1970"/>
            </a:pPr>
            <a:r>
              <a:rPr lang="en-US" sz="1600">
                <a:latin typeface="Times New Roman" pitchFamily="18" charset="0"/>
              </a:rPr>
              <a:t>   1980     1990      2000</a:t>
            </a:r>
          </a:p>
          <a:p>
            <a:pPr marL="457200" indent="-457200"/>
            <a:r>
              <a:rPr lang="en-US" sz="1600">
                <a:latin typeface="Times New Roman" pitchFamily="18" charset="0"/>
              </a:rPr>
              <a:t>       </a:t>
            </a:r>
            <a:r>
              <a:rPr lang="en-US" sz="1600" b="1">
                <a:latin typeface="Times New Roman" pitchFamily="18" charset="0"/>
              </a:rPr>
              <a:t>Year </a:t>
            </a: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15240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16002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1219200" y="44196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1219200" y="42672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V="1">
            <a:off x="1905000" y="25908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2362200" y="2667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2667000" y="2895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V="1">
            <a:off x="2895600" y="2819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V="1">
            <a:off x="3581400" y="2209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8" name="Oval 16"/>
          <p:cNvSpPr>
            <a:spLocks noChangeArrowheads="1"/>
          </p:cNvSpPr>
          <p:nvPr/>
        </p:nvSpPr>
        <p:spPr bwMode="auto">
          <a:xfrm flipH="1" flipV="1">
            <a:off x="18288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Oval 17"/>
          <p:cNvSpPr>
            <a:spLocks noChangeArrowheads="1"/>
          </p:cNvSpPr>
          <p:nvPr/>
        </p:nvSpPr>
        <p:spPr bwMode="auto">
          <a:xfrm flipH="1" flipV="1">
            <a:off x="2286000" y="2590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Oval 18"/>
          <p:cNvSpPr>
            <a:spLocks noChangeArrowheads="1"/>
          </p:cNvSpPr>
          <p:nvPr/>
        </p:nvSpPr>
        <p:spPr bwMode="auto">
          <a:xfrm flipH="1" flipV="1">
            <a:off x="25908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Oval 19"/>
          <p:cNvSpPr>
            <a:spLocks noChangeArrowheads="1"/>
          </p:cNvSpPr>
          <p:nvPr/>
        </p:nvSpPr>
        <p:spPr bwMode="auto">
          <a:xfrm flipH="1" flipV="1">
            <a:off x="2819400" y="3048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Oval 20"/>
          <p:cNvSpPr>
            <a:spLocks noChangeArrowheads="1"/>
          </p:cNvSpPr>
          <p:nvPr/>
        </p:nvSpPr>
        <p:spPr bwMode="auto">
          <a:xfrm flipH="1" flipV="1">
            <a:off x="3200400" y="2819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Oval 21"/>
          <p:cNvSpPr>
            <a:spLocks noChangeArrowheads="1"/>
          </p:cNvSpPr>
          <p:nvPr/>
        </p:nvSpPr>
        <p:spPr bwMode="auto">
          <a:xfrm flipH="1" flipV="1">
            <a:off x="3505200" y="2514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Oval 22"/>
          <p:cNvSpPr>
            <a:spLocks noChangeArrowheads="1"/>
          </p:cNvSpPr>
          <p:nvPr/>
        </p:nvSpPr>
        <p:spPr bwMode="auto">
          <a:xfrm flipH="1" flipV="1">
            <a:off x="3886200" y="2209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 rot="-5298918">
            <a:off x="-500856" y="2596357"/>
            <a:ext cx="2286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Enrollment (millions)</a:t>
            </a:r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2590800" y="5334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 flipV="1">
            <a:off x="9144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 flipV="1">
            <a:off x="3276600" y="2590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tx1"/>
                </a:solidFill>
              </a:rPr>
              <a:t>Properties of Equality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z="2800" b="1" u="sng" smtClean="0"/>
              <a:t>Addition Property of Equality</a:t>
            </a:r>
          </a:p>
          <a:p>
            <a:pPr eaLnBrk="1" hangingPunct="1">
              <a:buFontTx/>
              <a:buNone/>
            </a:pPr>
            <a:r>
              <a:rPr lang="en-US" sz="2400" smtClean="0"/>
              <a:t>If </a:t>
            </a:r>
            <a:r>
              <a:rPr lang="en-US" sz="2400" i="1" smtClean="0"/>
              <a:t>a, b, c</a:t>
            </a:r>
            <a:r>
              <a:rPr lang="en-US" sz="2400" smtClean="0"/>
              <a:t> are real numbers, then</a:t>
            </a:r>
          </a:p>
          <a:p>
            <a:pPr eaLnBrk="1" hangingPunct="1">
              <a:buFontTx/>
              <a:buNone/>
            </a:pPr>
            <a:r>
              <a:rPr lang="en-US" sz="2400" i="1" smtClean="0"/>
              <a:t>a = b</a:t>
            </a:r>
            <a:r>
              <a:rPr lang="en-US" sz="2400" smtClean="0"/>
              <a:t> is equivalent to </a:t>
            </a:r>
            <a:r>
              <a:rPr lang="en-US" sz="2400" i="1" smtClean="0"/>
              <a:t>a+ c = b + c.</a:t>
            </a:r>
          </a:p>
          <a:p>
            <a:pPr eaLnBrk="1" hangingPunct="1">
              <a:buFontTx/>
              <a:buNone/>
            </a:pPr>
            <a:endParaRPr lang="en-US" sz="2400" i="1" smtClean="0"/>
          </a:p>
          <a:p>
            <a:pPr eaLnBrk="1" hangingPunct="1">
              <a:buFontTx/>
              <a:buNone/>
            </a:pPr>
            <a:r>
              <a:rPr lang="en-US" sz="2800" b="1" u="sng" smtClean="0"/>
              <a:t>Multiplication Property of Equality</a:t>
            </a:r>
          </a:p>
          <a:p>
            <a:pPr eaLnBrk="1" hangingPunct="1">
              <a:buFontTx/>
              <a:buNone/>
            </a:pPr>
            <a:r>
              <a:rPr lang="en-US" sz="2400" smtClean="0"/>
              <a:t>If </a:t>
            </a:r>
            <a:r>
              <a:rPr lang="en-US" sz="2400" i="1" smtClean="0"/>
              <a:t>a, b, c</a:t>
            </a:r>
            <a:r>
              <a:rPr lang="en-US" sz="2400" smtClean="0"/>
              <a:t> are real numbers with </a:t>
            </a:r>
            <a:r>
              <a:rPr lang="en-US" sz="2400" i="1" smtClean="0"/>
              <a:t>c = 0</a:t>
            </a:r>
            <a:r>
              <a:rPr lang="en-US" sz="2400" smtClean="0"/>
              <a:t>, then</a:t>
            </a:r>
          </a:p>
          <a:p>
            <a:pPr eaLnBrk="1" hangingPunct="1">
              <a:buFontTx/>
              <a:buNone/>
            </a:pPr>
            <a:r>
              <a:rPr lang="en-US" sz="2400" i="1" smtClean="0"/>
              <a:t>a = b</a:t>
            </a:r>
            <a:r>
              <a:rPr lang="en-US" sz="2400" smtClean="0"/>
              <a:t> is equivalent to </a:t>
            </a:r>
            <a:r>
              <a:rPr lang="en-US" sz="2400" i="1" smtClean="0"/>
              <a:t>ac = bc</a:t>
            </a:r>
            <a:r>
              <a:rPr lang="en-US" sz="2400" smtClean="0"/>
              <a:t>.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H="1">
            <a:off x="5029200" y="4648200"/>
            <a:ext cx="76200" cy="152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utoUpdateAnimBg="0"/>
      <p:bldP spid="51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1295400"/>
          </a:xfrm>
        </p:spPr>
        <p:txBody>
          <a:bodyPr/>
          <a:lstStyle/>
          <a:p>
            <a:pPr algn="l" eaLnBrk="1" hangingPunct="1"/>
            <a:r>
              <a:rPr lang="en-US" sz="2800" b="1" u="sng" smtClean="0">
                <a:solidFill>
                  <a:schemeClr val="tx1"/>
                </a:solidFill>
              </a:rPr>
              <a:t>Example 8</a:t>
            </a:r>
            <a:r>
              <a:rPr lang="en-US" sz="2800" b="1" smtClean="0">
                <a:solidFill>
                  <a:schemeClr val="tx1"/>
                </a:solidFill>
              </a:rPr>
              <a:t> Solving a Linear equation graphically</a:t>
            </a:r>
            <a:br>
              <a:rPr lang="en-US" sz="2800" b="1" smtClean="0">
                <a:solidFill>
                  <a:schemeClr val="tx1"/>
                </a:solidFill>
              </a:rPr>
            </a:br>
            <a:r>
              <a:rPr lang="en-US" sz="2800" b="1" smtClean="0">
                <a:solidFill>
                  <a:schemeClr val="tx1"/>
                </a:solidFill>
              </a:rPr>
              <a:t>using  graphing calculator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b="1" smtClean="0"/>
              <a:t>      [ -6, 6, 1] by [-4, 4, 1]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133600"/>
            <a:ext cx="20574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2133600"/>
            <a:ext cx="1752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2133600"/>
            <a:ext cx="1905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3886200"/>
            <a:ext cx="1981200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7600" y="3962400"/>
            <a:ext cx="190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3962400"/>
            <a:ext cx="18288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19200" y="5410200"/>
            <a:ext cx="190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57600" y="5510213"/>
            <a:ext cx="1981200" cy="134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tx1"/>
                </a:solidFill>
              </a:rPr>
              <a:t>Standard form of a line ( pg 158 - 159 )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524000"/>
            <a:ext cx="89916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/>
              <a:t>An equation for a line is in standard form when it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/>
              <a:t>is written as ax + by = c, where a, b, c are constants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/>
              <a:t>With a, b and c are constants with a and b not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/>
              <a:t>both 0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dirty="0" smtClean="0"/>
              <a:t>To find x-intercept of a line, let y = 0 in the equation and solve for x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dirty="0" smtClean="0"/>
              <a:t>To find y-intercept of a line, let x = 0 in the equation and solve for x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tx1"/>
                </a:solidFill>
              </a:rPr>
              <a:t>Example 115 ( Pg -163 )</a:t>
            </a:r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56188" y="1851025"/>
            <a:ext cx="3468687" cy="1909763"/>
          </a:xfrm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057400"/>
            <a:ext cx="2895600" cy="197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762000" y="4572000"/>
            <a:ext cx="794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                                              </a:t>
            </a:r>
            <a:endParaRPr lang="en-US" sz="28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52400" y="4800600"/>
            <a:ext cx="8991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[ 1984, 1991, 1] by [0, 350, 50] in 1987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In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1987</a:t>
            </a:r>
            <a:r>
              <a:rPr lang="en-US" sz="2800" b="1">
                <a:latin typeface="Times New Roman" pitchFamily="18" charset="0"/>
              </a:rPr>
              <a:t> CD and LP record sales were both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107 million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sz="3200" smtClean="0"/>
              <a:t>3.2- Introduction to problem solving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47800"/>
            <a:ext cx="8305800" cy="41148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u="sng" dirty="0" smtClean="0"/>
              <a:t>Step1</a:t>
            </a:r>
            <a:r>
              <a:rPr lang="en-US" sz="2400" dirty="0" smtClean="0"/>
              <a:t>: Read the problems carefully to be sure that you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understand it. ( You may need to read the problem more than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once. ) Assign a variable to what you are being asked to find.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If necessary, write other quantities in terms of this variable.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u="sng" dirty="0" smtClean="0"/>
              <a:t>Step 2</a:t>
            </a:r>
            <a:r>
              <a:rPr lang="en-US" sz="2400" dirty="0" smtClean="0"/>
              <a:t>: Write an equation that relates the quantities described in the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problem. You may need to sketch a diagram, make a table, or refer to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known formulas.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u="sng" dirty="0" smtClean="0"/>
              <a:t>Step 3</a:t>
            </a:r>
            <a:r>
              <a:rPr lang="en-US" sz="2400" dirty="0" smtClean="0"/>
              <a:t>: Solve the equation and determine the solution.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u="sng" dirty="0" smtClean="0"/>
              <a:t>Step 4</a:t>
            </a:r>
            <a:r>
              <a:rPr lang="en-US" sz="2400" dirty="0" smtClean="0"/>
              <a:t>: Look back and check your answer. Does it seem reasonable? Did you find the required information 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>
                <a:solidFill>
                  <a:schemeClr val="tx1"/>
                </a:solidFill>
              </a:rPr>
              <a:t>3.2    Solving a problem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685800"/>
            <a:ext cx="7772400" cy="48768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/>
              <a:t>The sum of three consecutive even integers is 96. Find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/>
              <a:t>the three numbers.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u="sng" dirty="0" smtClean="0"/>
              <a:t>Solution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u="sng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u="sng" dirty="0" smtClean="0"/>
              <a:t>Step 1</a:t>
            </a:r>
            <a:r>
              <a:rPr lang="en-US" sz="1600" b="1" dirty="0" smtClean="0"/>
              <a:t>: </a:t>
            </a:r>
            <a:r>
              <a:rPr lang="en-US" sz="1600" dirty="0" smtClean="0"/>
              <a:t>n is the smallest of the three integers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n + 2 : next consecutive even integer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n + 4 : larges of the three even integers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u="sng" dirty="0" smtClean="0"/>
              <a:t>Step 2</a:t>
            </a:r>
            <a:r>
              <a:rPr lang="en-US" sz="1600" b="1" dirty="0" smtClean="0"/>
              <a:t>: </a:t>
            </a:r>
            <a:r>
              <a:rPr lang="en-US" sz="1600" dirty="0" smtClean="0"/>
              <a:t>Write an equation that relates these unknown quantities. As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the sum of these three even integers is 108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The equation 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n + (n + 2) + (n + 4) = 96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u="sng" dirty="0" smtClean="0"/>
              <a:t>Step 3</a:t>
            </a:r>
            <a:r>
              <a:rPr lang="en-US" sz="1600" b="1" dirty="0" smtClean="0"/>
              <a:t> : </a:t>
            </a:r>
            <a:r>
              <a:rPr lang="en-US" sz="1600" dirty="0" smtClean="0"/>
              <a:t>Solve the equation in Step 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n + (n + 2) + (n + 4) = 96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( n + n +n) + (2 +4) = 96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3n + 6 = 96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3n + 6 = 96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3n = 90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n = 30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smallest of the three numbers is 30, so the three numbers are 30, 32, 34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u="sng" dirty="0" smtClean="0"/>
              <a:t>Step 4</a:t>
            </a:r>
            <a:r>
              <a:rPr lang="en-US" sz="1600" dirty="0" smtClean="0"/>
              <a:t>: Check your answer. The sum of these three even integers is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30 + 32 + 34= 96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The answer checks.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chemeClr val="tx1"/>
                </a:solidFill>
              </a:rPr>
              <a:t>Mixing acid ( Ex 12 pg 172)</a:t>
            </a:r>
          </a:p>
        </p:txBody>
      </p:sp>
      <p:sp>
        <p:nvSpPr>
          <p:cNvPr id="11277" name="Text Box 13"/>
          <p:cNvSpPr>
            <a:spLocks noGrp="1" noChangeArrowheads="1"/>
          </p:cNvSpPr>
          <p:nvPr>
            <p:ph idx="1"/>
          </p:nvPr>
        </p:nvSpPr>
        <p:spPr>
          <a:xfrm>
            <a:off x="0" y="2133600"/>
            <a:ext cx="9144000" cy="2819400"/>
          </a:xfrm>
          <a:noFill/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b="1" u="sng" dirty="0" smtClean="0"/>
              <a:t>Step 1</a:t>
            </a:r>
            <a:r>
              <a:rPr lang="en-US" sz="1400" dirty="0" smtClean="0">
                <a:solidFill>
                  <a:srgbClr val="FFCC00"/>
                </a:solidFill>
              </a:rPr>
              <a:t>       </a:t>
            </a:r>
            <a:r>
              <a:rPr lang="en-US" sz="1400" b="1" dirty="0" smtClean="0"/>
              <a:t>x: liters of 60% </a:t>
            </a:r>
            <a:r>
              <a:rPr lang="en-US" sz="1400" b="1" dirty="0" err="1" smtClean="0"/>
              <a:t>sulphuric</a:t>
            </a:r>
            <a:r>
              <a:rPr lang="en-US" sz="1400" b="1" dirty="0" smtClean="0"/>
              <a:t> acid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/>
              <a:t>                 x + 2: Liters of 50% </a:t>
            </a:r>
            <a:r>
              <a:rPr lang="en-US" sz="1400" b="1" dirty="0" err="1" smtClean="0"/>
              <a:t>sulphuric</a:t>
            </a:r>
            <a:r>
              <a:rPr lang="en-US" sz="1400" b="1" dirty="0" smtClean="0"/>
              <a:t> acid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1400" b="1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b="1" u="sng" dirty="0" smtClean="0"/>
              <a:t>Step 2</a:t>
            </a:r>
            <a:r>
              <a:rPr lang="en-US" sz="1400" b="1" dirty="0" smtClean="0"/>
              <a:t>      Concentration         Solution Amount       Pure Acid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1400" b="1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/>
              <a:t>                  0.20 (20%)                        2                         0.20(2)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/>
              <a:t>                  0.60 (60%)                        x                         0.60x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/>
              <a:t>                  0.50(50%)                         x + 2                   0.50(x + 2)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1400" b="1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/>
              <a:t>Equation            0.20(2)        +        0.60x    =                        0.50(x + 2)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/>
              <a:t>           (pure acid in 20% sol.)    (pure acid in 60% sol.)       (pure acid in 50% sol.)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1400" b="1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b="1" u="sng" dirty="0" smtClean="0"/>
              <a:t>Step 3</a:t>
            </a:r>
            <a:r>
              <a:rPr lang="en-US" sz="1400" b="1" dirty="0" smtClean="0"/>
              <a:t>     Solve for x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/>
              <a:t>                0.20(2) + 0.60x  = 0.50(x + 2)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/>
              <a:t>                2 (2)  + 6x  = 5(x + 2)            Multiply by 10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/>
              <a:t>                4 + 6x = 5x + 10  (Distributive Property)  Subtract 5x and 4 from each side   x = 6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/>
              <a:t>Six liters of the </a:t>
            </a:r>
            <a:r>
              <a:rPr lang="en-US" sz="1400" b="1" u="sng" dirty="0" smtClean="0"/>
              <a:t>60% acid</a:t>
            </a:r>
            <a:r>
              <a:rPr lang="en-US" sz="1400" b="1" dirty="0" smtClean="0"/>
              <a:t> solution should be added to the </a:t>
            </a:r>
            <a:r>
              <a:rPr lang="en-US" sz="1400" b="1" u="sng" dirty="0" smtClean="0"/>
              <a:t>2 liters of 20%</a:t>
            </a:r>
            <a:r>
              <a:rPr lang="en-US" sz="1400" b="1" dirty="0" smtClean="0"/>
              <a:t> acid solution.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1400" b="1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b="1" u="sng" dirty="0" smtClean="0"/>
              <a:t>Step 4</a:t>
            </a:r>
            <a:r>
              <a:rPr lang="en-US" sz="1400" b="1" dirty="0" smtClean="0"/>
              <a:t>       If </a:t>
            </a:r>
            <a:r>
              <a:rPr lang="en-US" sz="1400" b="1" u="sng" dirty="0" smtClean="0"/>
              <a:t>6 liters of 60% acid solution</a:t>
            </a:r>
            <a:r>
              <a:rPr lang="en-US" sz="1400" b="1" dirty="0" smtClean="0"/>
              <a:t> are added to </a:t>
            </a:r>
            <a:r>
              <a:rPr lang="en-US" sz="1400" b="1" u="sng" dirty="0" smtClean="0"/>
              <a:t>2 liters of 20% solution</a:t>
            </a:r>
            <a:r>
              <a:rPr lang="en-US" sz="1400" b="1" dirty="0" smtClean="0"/>
              <a:t>, then there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/>
              <a:t>will be </a:t>
            </a:r>
            <a:r>
              <a:rPr lang="en-US" sz="1400" b="1" u="sng" dirty="0" smtClean="0"/>
              <a:t>8 liters of acid solution</a:t>
            </a:r>
            <a:r>
              <a:rPr lang="en-US" sz="1400" b="1" dirty="0" smtClean="0"/>
              <a:t> containing  </a:t>
            </a:r>
            <a:r>
              <a:rPr lang="en-US" sz="1400" b="1" u="sng" dirty="0" smtClean="0"/>
              <a:t>0.60(6) + 0.20(2) = 4 liters of pure acid.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1400" b="1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/>
              <a:t>Check      The mixture represents a  </a:t>
            </a:r>
            <a:r>
              <a:rPr lang="en-US" sz="1400" b="1" u="sng" dirty="0" smtClean="0"/>
              <a:t>4/8 = 0.50 or 50% mixture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1400" b="1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1400" b="1" dirty="0" smtClean="0"/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1447800" y="609600"/>
            <a:ext cx="1066800" cy="1447800"/>
          </a:xfrm>
          <a:prstGeom prst="can">
            <a:avLst>
              <a:gd name="adj" fmla="val 3392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20 %</a:t>
            </a:r>
          </a:p>
          <a:p>
            <a:pPr algn="ctr"/>
            <a:r>
              <a:rPr lang="en-US">
                <a:latin typeface="Times New Roman" pitchFamily="18" charset="0"/>
              </a:rPr>
              <a:t>2 liters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4191000" y="609600"/>
            <a:ext cx="1066800" cy="1371600"/>
          </a:xfrm>
          <a:prstGeom prst="can">
            <a:avLst>
              <a:gd name="adj" fmla="val 3214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6477000" y="609600"/>
            <a:ext cx="1143000" cy="1447800"/>
          </a:xfrm>
          <a:prstGeom prst="can">
            <a:avLst>
              <a:gd name="adj" fmla="val 31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1447800" y="1752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4191000" y="1447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6477000" y="1219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343400" y="1066800"/>
            <a:ext cx="86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</a:rPr>
              <a:t>60% </a:t>
            </a:r>
          </a:p>
          <a:p>
            <a:r>
              <a:rPr lang="en-US">
                <a:latin typeface="Times New Roman" pitchFamily="18" charset="0"/>
              </a:rPr>
              <a:t>x liters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477000" y="1371600"/>
            <a:ext cx="13573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</a:rPr>
              <a:t>50%</a:t>
            </a:r>
          </a:p>
          <a:p>
            <a:r>
              <a:rPr lang="en-US">
                <a:latin typeface="Times New Roman" pitchFamily="18" charset="0"/>
              </a:rPr>
              <a:t>x + 2 liters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200400" y="1371600"/>
            <a:ext cx="312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+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5715000" y="1371600"/>
            <a:ext cx="312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=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2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2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2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27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27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127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127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127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127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127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127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7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</TotalTime>
  <Words>2231</Words>
  <Application>Microsoft Office PowerPoint</Application>
  <PresentationFormat>On-screen Show (4:3)</PresentationFormat>
  <Paragraphs>420</Paragraphs>
  <Slides>26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Equation</vt:lpstr>
      <vt:lpstr>Slide 1</vt:lpstr>
      <vt:lpstr>3.1 Linear Equation in One Variable</vt:lpstr>
      <vt:lpstr>Properties of Equality</vt:lpstr>
      <vt:lpstr>Example 8 Solving a Linear equation graphically using  graphing calculator</vt:lpstr>
      <vt:lpstr>Standard form of a line ( pg 158 - 159 )</vt:lpstr>
      <vt:lpstr>Example 115 ( Pg -163 )</vt:lpstr>
      <vt:lpstr>3.2- Introduction to problem solving</vt:lpstr>
      <vt:lpstr>3.2    Solving a problem</vt:lpstr>
      <vt:lpstr>Mixing acid ( Ex 12 pg 172)</vt:lpstr>
      <vt:lpstr>Ex 50 (Pg 175) Anti freeze mixture</vt:lpstr>
      <vt:lpstr>Geometric Formulas </vt:lpstr>
      <vt:lpstr>3.3 Linear Inequality in One Variable   </vt:lpstr>
      <vt:lpstr>3.3 Properties of Inequalities</vt:lpstr>
      <vt:lpstr>Slide 14</vt:lpstr>
      <vt:lpstr>Ex -4 Graphical Solutions (Pg 182)</vt:lpstr>
      <vt:lpstr>…Continued</vt:lpstr>
      <vt:lpstr>Using Graphing Calculator</vt:lpstr>
      <vt:lpstr>Ex 92 ( Pg 178) Sales of CD and LP records Using Graphing Calculator</vt:lpstr>
      <vt:lpstr>3.4 Compound inequalities</vt:lpstr>
      <vt:lpstr>Symbolic Solutions and Number Lines</vt:lpstr>
      <vt:lpstr>Three-part inequality</vt:lpstr>
      <vt:lpstr>Compound Inequality</vt:lpstr>
      <vt:lpstr>Interval Notation </vt:lpstr>
      <vt:lpstr>Example  Solve graphically and numerically. Write your answer in interval notation x + 1 &lt; -1 or  x + 1 &gt; 1   Y1 = -1,    Y2 = x + 1,    Y3 = 1</vt:lpstr>
      <vt:lpstr>Slide 25</vt:lpstr>
      <vt:lpstr> School Enrollment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 Saha</dc:creator>
  <cp:lastModifiedBy>AV</cp:lastModifiedBy>
  <cp:revision>16</cp:revision>
  <dcterms:created xsi:type="dcterms:W3CDTF">2009-01-11T17:58:51Z</dcterms:created>
  <dcterms:modified xsi:type="dcterms:W3CDTF">2009-10-02T19:33:49Z</dcterms:modified>
</cp:coreProperties>
</file>